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3">
  <p:sldMasterIdLst>
    <p:sldMasterId id="2147483756" r:id="rId1"/>
  </p:sldMasterIdLst>
  <p:notesMasterIdLst>
    <p:notesMasterId r:id="rId69"/>
  </p:notesMasterIdLst>
  <p:sldIdLst>
    <p:sldId id="341" r:id="rId2"/>
    <p:sldId id="482" r:id="rId3"/>
    <p:sldId id="525" r:id="rId4"/>
    <p:sldId id="596" r:id="rId5"/>
    <p:sldId id="608" r:id="rId6"/>
    <p:sldId id="609" r:id="rId7"/>
    <p:sldId id="597" r:id="rId8"/>
    <p:sldId id="603" r:id="rId9"/>
    <p:sldId id="598" r:id="rId10"/>
    <p:sldId id="599" r:id="rId11"/>
    <p:sldId id="542" r:id="rId12"/>
    <p:sldId id="543" r:id="rId13"/>
    <p:sldId id="530" r:id="rId14"/>
    <p:sldId id="607" r:id="rId15"/>
    <p:sldId id="606" r:id="rId16"/>
    <p:sldId id="532" r:id="rId17"/>
    <p:sldId id="527" r:id="rId18"/>
    <p:sldId id="528" r:id="rId19"/>
    <p:sldId id="533" r:id="rId20"/>
    <p:sldId id="555" r:id="rId21"/>
    <p:sldId id="561" r:id="rId22"/>
    <p:sldId id="563" r:id="rId23"/>
    <p:sldId id="600" r:id="rId24"/>
    <p:sldId id="601" r:id="rId25"/>
    <p:sldId id="539" r:id="rId26"/>
    <p:sldId id="540" r:id="rId27"/>
    <p:sldId id="560" r:id="rId28"/>
    <p:sldId id="562" r:id="rId29"/>
    <p:sldId id="565" r:id="rId30"/>
    <p:sldId id="566" r:id="rId31"/>
    <p:sldId id="567" r:id="rId32"/>
    <p:sldId id="568" r:id="rId33"/>
    <p:sldId id="569" r:id="rId34"/>
    <p:sldId id="570" r:id="rId35"/>
    <p:sldId id="571" r:id="rId36"/>
    <p:sldId id="572" r:id="rId37"/>
    <p:sldId id="573" r:id="rId38"/>
    <p:sldId id="574" r:id="rId39"/>
    <p:sldId id="575" r:id="rId40"/>
    <p:sldId id="576" r:id="rId41"/>
    <p:sldId id="577" r:id="rId42"/>
    <p:sldId id="578" r:id="rId43"/>
    <p:sldId id="579" r:id="rId44"/>
    <p:sldId id="580" r:id="rId45"/>
    <p:sldId id="581" r:id="rId46"/>
    <p:sldId id="582" r:id="rId47"/>
    <p:sldId id="583" r:id="rId48"/>
    <p:sldId id="584" r:id="rId49"/>
    <p:sldId id="585" r:id="rId50"/>
    <p:sldId id="586" r:id="rId51"/>
    <p:sldId id="587" r:id="rId52"/>
    <p:sldId id="588" r:id="rId53"/>
    <p:sldId id="589" r:id="rId54"/>
    <p:sldId id="590" r:id="rId55"/>
    <p:sldId id="591" r:id="rId56"/>
    <p:sldId id="592" r:id="rId57"/>
    <p:sldId id="593" r:id="rId58"/>
    <p:sldId id="594" r:id="rId59"/>
    <p:sldId id="595" r:id="rId60"/>
    <p:sldId id="550" r:id="rId61"/>
    <p:sldId id="551" r:id="rId62"/>
    <p:sldId id="559" r:id="rId63"/>
    <p:sldId id="604" r:id="rId64"/>
    <p:sldId id="554" r:id="rId65"/>
    <p:sldId id="497" r:id="rId66"/>
    <p:sldId id="602" r:id="rId67"/>
    <p:sldId id="507" r:id="rId6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83825A6-54AD-4866-A8DA-6CC09D17E5E3}">
          <p14:sldIdLst>
            <p14:sldId id="341"/>
            <p14:sldId id="482"/>
            <p14:sldId id="525"/>
            <p14:sldId id="596"/>
            <p14:sldId id="608"/>
            <p14:sldId id="609"/>
            <p14:sldId id="597"/>
            <p14:sldId id="603"/>
            <p14:sldId id="598"/>
            <p14:sldId id="599"/>
            <p14:sldId id="542"/>
            <p14:sldId id="543"/>
            <p14:sldId id="530"/>
            <p14:sldId id="607"/>
            <p14:sldId id="606"/>
            <p14:sldId id="532"/>
            <p14:sldId id="527"/>
            <p14:sldId id="528"/>
            <p14:sldId id="533"/>
            <p14:sldId id="555"/>
            <p14:sldId id="561"/>
            <p14:sldId id="563"/>
            <p14:sldId id="600"/>
            <p14:sldId id="601"/>
            <p14:sldId id="539"/>
            <p14:sldId id="540"/>
            <p14:sldId id="560"/>
            <p14:sldId id="562"/>
            <p14:sldId id="565"/>
            <p14:sldId id="566"/>
            <p14:sldId id="567"/>
            <p14:sldId id="568"/>
            <p14:sldId id="569"/>
            <p14:sldId id="570"/>
            <p14:sldId id="571"/>
            <p14:sldId id="572"/>
            <p14:sldId id="573"/>
            <p14:sldId id="574"/>
            <p14:sldId id="575"/>
            <p14:sldId id="576"/>
            <p14:sldId id="577"/>
            <p14:sldId id="578"/>
            <p14:sldId id="579"/>
            <p14:sldId id="580"/>
            <p14:sldId id="581"/>
            <p14:sldId id="582"/>
            <p14:sldId id="583"/>
            <p14:sldId id="584"/>
            <p14:sldId id="585"/>
            <p14:sldId id="586"/>
            <p14:sldId id="587"/>
            <p14:sldId id="588"/>
            <p14:sldId id="589"/>
            <p14:sldId id="590"/>
            <p14:sldId id="591"/>
            <p14:sldId id="592"/>
            <p14:sldId id="593"/>
            <p14:sldId id="594"/>
            <p14:sldId id="595"/>
            <p14:sldId id="550"/>
            <p14:sldId id="551"/>
            <p14:sldId id="559"/>
            <p14:sldId id="604"/>
            <p14:sldId id="554"/>
            <p14:sldId id="497"/>
            <p14:sldId id="602"/>
            <p14:sldId id="507"/>
          </p14:sldIdLst>
        </p14:section>
        <p14:section name="Раздел без заголовка" id="{115BEC59-5B23-4A4A-A13A-7814EAEF8A3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74" autoAdjust="0"/>
    <p:restoredTop sz="91478" autoAdjust="0"/>
  </p:normalViewPr>
  <p:slideViewPr>
    <p:cSldViewPr snapToGrid="0">
      <p:cViewPr varScale="1">
        <p:scale>
          <a:sx n="113" d="100"/>
          <a:sy n="113" d="100"/>
        </p:scale>
        <p:origin x="736" y="16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BFD11-B1FF-4DEE-A5AD-23F84A4DD74C}" type="datetimeFigureOut">
              <a:rPr lang="ru-RU" smtClean="0"/>
              <a:pPr/>
              <a:t>26.06.2018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BBE479-0951-4787-9FCF-08FB9496DC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385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728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4005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9416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015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1692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5714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0968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5889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0569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1113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945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9765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3620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4943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3420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0621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3496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53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3297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54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98078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55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1931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56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46478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57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86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8190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58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6935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59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847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456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4554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200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64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500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BE479-0951-4787-9FCF-08FB9496DC46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536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11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12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24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445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12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460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789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26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46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51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92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6/26/18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93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D19E3F2795C8AB447AE179069DC9CFA469D0BDE5DF12892428C720A10352DA8F48D6FF7037BFFA0B0z7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9980" y="2698594"/>
            <a:ext cx="9966960" cy="1293543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70C0"/>
                </a:solidFill>
              </a:rPr>
              <a:t>Профессиональные стандарты:</a:t>
            </a:r>
            <a:br>
              <a:rPr lang="ru-RU" sz="2800" dirty="0">
                <a:solidFill>
                  <a:srgbClr val="0070C0"/>
                </a:solidFill>
              </a:rPr>
            </a:br>
            <a:r>
              <a:rPr lang="ru-RU" sz="2800" dirty="0">
                <a:solidFill>
                  <a:srgbClr val="0070C0"/>
                </a:solidFill>
              </a:rPr>
              <a:t>понятие, структура, содержание</a:t>
            </a:r>
            <a:endParaRPr lang="ru-RU" sz="2800" strike="sngStrike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9530" y="5227781"/>
            <a:ext cx="8767860" cy="1388165"/>
          </a:xfrm>
        </p:spPr>
        <p:txBody>
          <a:bodyPr/>
          <a:lstStyle/>
          <a:p>
            <a:r>
              <a:rPr lang="ru-RU" dirty="0">
                <a:latin typeface="+mj-lt"/>
              </a:rPr>
              <a:t>ООО «Гуманитарные проекты – </a:t>
            </a:r>
            <a:r>
              <a:rPr lang="en-US" dirty="0">
                <a:latin typeface="+mj-lt"/>
              </a:rPr>
              <a:t>XXI </a:t>
            </a:r>
            <a:r>
              <a:rPr lang="ru-RU" dirty="0">
                <a:latin typeface="+mj-lt"/>
              </a:rPr>
              <a:t>век»</a:t>
            </a:r>
          </a:p>
          <a:p>
            <a:r>
              <a:rPr lang="en-US" dirty="0">
                <a:latin typeface="+mj-lt"/>
              </a:rPr>
              <a:t>rosgumproekt.ru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4744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Перечень ПС, подлежащих применению в учреждении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 </a:t>
            </a:r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96579"/>
              </p:ext>
            </p:extLst>
          </p:nvPr>
        </p:nvGraphicFramePr>
        <p:xfrm>
          <a:off x="1089078" y="1819650"/>
          <a:ext cx="10086870" cy="4469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7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9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278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Наименование ПС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Должности, профессии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72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b="0" dirty="0"/>
                        <a:t>Программист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Техник-программист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Программист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Инженер-программист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72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b="0" dirty="0"/>
                        <a:t>Повар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/>
                        <a:t>Повар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/>
                        <a:t>Шеф-повар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/>
                        <a:t>Заведующий производством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/>
                        <a:t>Помощник повара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/>
                        <a:t>Младший повар</a:t>
                      </a:r>
                      <a:endParaRPr lang="ru-RU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37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b="0" dirty="0"/>
                        <a:t>Работник по обеспечению охраны образовательных организаций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uFill>
                            <a:solidFill>
                              <a:schemeClr val="accent2"/>
                            </a:solidFill>
                          </a:uFill>
                        </a:rPr>
                        <a:t>Охранник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546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b="0" dirty="0"/>
                        <a:t>Слесарь-электрик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Слесарь-электрик по ремонту электрооборудования</a:t>
                      </a: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67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27232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К какому времени необходимо завершить реализацию мероприятий по организации применения ПС?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91507"/>
            <a:ext cx="10515600" cy="38854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sz="2600" dirty="0">
                <a:solidFill>
                  <a:srgbClr val="0070C0"/>
                </a:solidFill>
              </a:rPr>
              <a:t>Не позднее 1 января 2020 г. </a:t>
            </a:r>
            <a:r>
              <a:rPr lang="ru-RU" sz="2600" dirty="0"/>
              <a:t>– государственные и муниципальные учреждения </a:t>
            </a:r>
            <a:r>
              <a:rPr lang="ru-RU" sz="2600" dirty="0">
                <a:solidFill>
                  <a:srgbClr val="0070C0"/>
                </a:solidFill>
              </a:rPr>
              <a:t>обязаны</a:t>
            </a:r>
            <a:r>
              <a:rPr lang="ru-RU" sz="2600" dirty="0"/>
              <a:t> завершить реализацию мероприятий  планов по организации применения ПС </a:t>
            </a:r>
          </a:p>
          <a:p>
            <a:pPr marL="0" indent="0" algn="r">
              <a:buNone/>
            </a:pPr>
            <a:r>
              <a:rPr lang="ru-RU" sz="2600" dirty="0"/>
              <a:t>п. 2 Постановления Правительства РФ от 27.06.2016 N 584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0394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Контроль за применением профессиональных стандартов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dirty="0"/>
              <a:t>Учредители организаций, а также органы осуществляющие контроль и координацию деятельности организаций, обеспечивают осуществление</a:t>
            </a:r>
            <a:r>
              <a:rPr lang="ru-RU" sz="2600" b="1" dirty="0"/>
              <a:t> </a:t>
            </a:r>
            <a:r>
              <a:rPr lang="ru-RU" sz="2600" dirty="0">
                <a:solidFill>
                  <a:srgbClr val="0070C0"/>
                </a:solidFill>
              </a:rPr>
              <a:t>контроля </a:t>
            </a:r>
            <a:r>
              <a:rPr lang="ru-RU" sz="2600" dirty="0"/>
              <a:t>за реализацией мероприятий планов по организации применения профессиональных стандартов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ru-RU" sz="2600" dirty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dirty="0" err="1"/>
              <a:t>пп</a:t>
            </a:r>
            <a:r>
              <a:rPr lang="ru-RU" sz="2600" dirty="0"/>
              <a:t>. «б» п. 3 Постановления Правительства РФ от 27.06.2016 N 584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1041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Вид профессиональной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400" dirty="0"/>
              <a:t>ПС разрабатываются на </a:t>
            </a:r>
            <a:r>
              <a:rPr lang="ru-RU" sz="2400" dirty="0">
                <a:solidFill>
                  <a:srgbClr val="0070C0"/>
                </a:solidFill>
              </a:rPr>
              <a:t>вид профессиональной деятельности </a:t>
            </a:r>
            <a:r>
              <a:rPr lang="ru-RU" sz="2400" dirty="0"/>
              <a:t>(не на должность или профессию</a:t>
            </a:r>
            <a:r>
              <a:rPr lang="ru-RU" sz="2400" dirty="0">
                <a:solidFill>
                  <a:srgbClr val="FF0000"/>
                </a:solidFill>
              </a:rPr>
              <a:t>!</a:t>
            </a:r>
            <a:r>
              <a:rPr lang="ru-RU" sz="2400" dirty="0"/>
              <a:t>).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400" dirty="0"/>
              <a:t>Вид профессиональной деятельности – совокупность </a:t>
            </a:r>
            <a:r>
              <a:rPr lang="ru-RU" sz="2400" dirty="0">
                <a:solidFill>
                  <a:srgbClr val="0070C0"/>
                </a:solidFill>
              </a:rPr>
              <a:t>обобщенных трудовых функций</a:t>
            </a:r>
            <a:r>
              <a:rPr lang="ru-RU" sz="2400" dirty="0"/>
              <a:t>, имеющих близкий</a:t>
            </a:r>
            <a:r>
              <a:rPr lang="ru-RU" sz="2400" dirty="0">
                <a:solidFill>
                  <a:srgbClr val="0070C0"/>
                </a:solidFill>
              </a:rPr>
              <a:t> </a:t>
            </a:r>
            <a:r>
              <a:rPr lang="ru-RU" sz="2400" dirty="0"/>
              <a:t>а) характер б) результаты в) условия труда.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294293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Вид профессиональной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Например, ПС «Педагог дополнительного образования детей и взрослых» разработан на вид профессиональной деят-ти: </a:t>
            </a:r>
            <a:r>
              <a:rPr lang="ru-RU" sz="2400" dirty="0">
                <a:solidFill>
                  <a:srgbClr val="0070C0"/>
                </a:solidFill>
                <a:latin typeface="Calibri" panose="020F0502020204030204" pitchFamily="34" charset="0"/>
              </a:rPr>
              <a:t>Педагогическая деятельность в дополнительном образовании детей и взрослых. </a:t>
            </a:r>
            <a:r>
              <a:rPr lang="ru-RU" sz="2400" dirty="0">
                <a:latin typeface="Calibri" panose="020F0502020204030204" pitchFamily="34" charset="0"/>
              </a:rPr>
              <a:t>Данный ПС включает 3 обобщенные трудовые функции: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ru-RU" sz="2400" dirty="0"/>
              <a:t>Преподавание по дополнительным общеобразовательным программам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ru-RU" sz="2400" dirty="0"/>
              <a:t>Организационно-методическое обеспечение реализации дополнительных общеобразовательных программ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ru-RU" sz="2400" dirty="0"/>
              <a:t>Организационно-педагогическое обеспечение реализации дополнительных общеобразовательных программ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156908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Вид профессиональной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600" dirty="0"/>
              <a:t>ПС «Педагог (воспитатель, учитель)» разработан на вид профессиональной деятельности: </a:t>
            </a:r>
            <a:r>
              <a:rPr lang="ru-RU" sz="2600" dirty="0">
                <a:solidFill>
                  <a:srgbClr val="0070C0"/>
                </a:solidFill>
              </a:rPr>
              <a:t>дошкольное, начальное, основное, среднее общее образование</a:t>
            </a:r>
            <a:r>
              <a:rPr lang="ru-RU" sz="26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884822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Структура ПС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514350" lvl="0" indent="-514350">
              <a:lnSpc>
                <a:spcPct val="100000"/>
              </a:lnSpc>
              <a:spcBef>
                <a:spcPts val="600"/>
              </a:spcBef>
              <a:buAutoNum type="romanUcPeriod"/>
            </a:pPr>
            <a:r>
              <a:rPr lang="ru-RU" sz="2600" dirty="0"/>
              <a:t>Общие сведения</a:t>
            </a:r>
          </a:p>
          <a:p>
            <a:pPr marL="514350" lvl="0" indent="-514350">
              <a:lnSpc>
                <a:spcPct val="100000"/>
              </a:lnSpc>
              <a:spcBef>
                <a:spcPts val="600"/>
              </a:spcBef>
              <a:buAutoNum type="romanUcPeriod"/>
            </a:pPr>
            <a:r>
              <a:rPr lang="ru-RU" sz="2600" dirty="0"/>
              <a:t>Описание трудовых функций, входящих в ПС</a:t>
            </a:r>
          </a:p>
          <a:p>
            <a:pPr marL="514350" lvl="0" indent="-514350">
              <a:lnSpc>
                <a:spcPct val="100000"/>
              </a:lnSpc>
              <a:spcBef>
                <a:spcPts val="600"/>
              </a:spcBef>
              <a:buAutoNum type="romanUcPeriod"/>
            </a:pPr>
            <a:r>
              <a:rPr lang="ru-RU" sz="2600" dirty="0"/>
              <a:t>Характеристика обобщенных трудовых функций</a:t>
            </a:r>
          </a:p>
          <a:p>
            <a:pPr marL="514350" lvl="0" indent="-514350">
              <a:lnSpc>
                <a:spcPct val="100000"/>
              </a:lnSpc>
              <a:spcBef>
                <a:spcPts val="600"/>
              </a:spcBef>
              <a:buAutoNum type="romanUcPeriod"/>
            </a:pPr>
            <a:r>
              <a:rPr lang="ru-RU" sz="2600" dirty="0"/>
              <a:t>Сведения об организациях – разработчиках ПС</a:t>
            </a:r>
          </a:p>
          <a:p>
            <a:pPr marL="514350" lvl="0" indent="-514350">
              <a:lnSpc>
                <a:spcPct val="100000"/>
              </a:lnSpc>
              <a:spcBef>
                <a:spcPts val="600"/>
              </a:spcBef>
              <a:buAutoNum type="romanUcPeriod"/>
            </a:pPr>
            <a:endParaRPr lang="ru-RU" sz="2400" dirty="0"/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36689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Структура ПС (на примере ПС «Педагог»)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b="1" u="sng" dirty="0"/>
              <a:t>I. </a:t>
            </a:r>
            <a:r>
              <a:rPr lang="ru-RU" sz="2400" b="1" u="sng" dirty="0"/>
              <a:t>Общие сведения: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400" b="1" dirty="0"/>
              <a:t>Наименование вида проф. деят-ти: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400" dirty="0"/>
              <a:t>Дошкольное, начальное, основное, среднее общее образование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400" b="1" dirty="0"/>
              <a:t>Основная цель вида проф. деят-ти: </a:t>
            </a:r>
          </a:p>
          <a:p>
            <a:pPr marL="0" indent="0">
              <a:buNone/>
            </a:pPr>
            <a:r>
              <a:rPr lang="ru-RU" sz="2400" dirty="0"/>
              <a:t>Оказание образовательных услуг по основным общеобразовательным программам образовательными организациями (организациями, осуществляющими обучение)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46863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Структура ПС (на примере ПС «Педагог»)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400" b="1" dirty="0"/>
              <a:t>Группа занятий: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400" dirty="0"/>
              <a:t>Преподаватели в средней школе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400" dirty="0"/>
              <a:t>Преподаватели в системе специального образования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400" dirty="0"/>
              <a:t>Преподавательский персонал начального образования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400" dirty="0"/>
              <a:t>Персонал дошкольного воспитания и образования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400" dirty="0"/>
              <a:t>Преподавательский персонал специального обучения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400" b="1" dirty="0"/>
              <a:t>Отнесение  к виду экономической деят-ти: </a:t>
            </a:r>
          </a:p>
          <a:p>
            <a:pPr marL="0" indent="0">
              <a:buNone/>
            </a:pPr>
            <a:r>
              <a:rPr lang="ru-RU" sz="2400" dirty="0"/>
              <a:t>Услуги в области дошкольного и начального общего образования</a:t>
            </a:r>
          </a:p>
          <a:p>
            <a:pPr marL="0" indent="0">
              <a:buNone/>
            </a:pPr>
            <a:r>
              <a:rPr lang="ru-RU" sz="2400" dirty="0"/>
              <a:t>Услуги в области основного общего и среднего общего образования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87588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Структура ПС (на примере ПС «Педагог»)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77958"/>
            <a:ext cx="10515600" cy="48990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u="sng" dirty="0"/>
              <a:t>II. Описание трудовых функций, входящих в ПС</a:t>
            </a:r>
          </a:p>
          <a:p>
            <a:pPr marL="0" indent="0">
              <a:buNone/>
            </a:pPr>
            <a:r>
              <a:rPr lang="ru-RU" sz="2400" dirty="0"/>
              <a:t> </a:t>
            </a:r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975742"/>
              </p:ext>
            </p:extLst>
          </p:nvPr>
        </p:nvGraphicFramePr>
        <p:xfrm>
          <a:off x="1077627" y="1704130"/>
          <a:ext cx="10109771" cy="4740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49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8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9375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Обобщенные труд. функции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Трудовые функции</a:t>
                      </a:r>
                    </a:p>
                  </a:txBody>
                  <a:tcPr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Трудовые действия*</a:t>
                      </a:r>
                    </a:p>
                    <a:p>
                      <a:pPr algn="ctr"/>
                      <a:r>
                        <a:rPr lang="ru-RU" sz="1600" b="0" dirty="0"/>
                        <a:t>отсут.</a:t>
                      </a:r>
                      <a:r>
                        <a:rPr lang="ru-RU" sz="1600" b="0" baseline="0" dirty="0"/>
                        <a:t> в данном разделе ПС</a:t>
                      </a:r>
                      <a:endParaRPr lang="ru-RU" sz="1600" b="0" dirty="0"/>
                    </a:p>
                  </a:txBody>
                  <a:tcPr>
                    <a:lnB w="38100" cmpd="sng">
                      <a:noFill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279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А. Педагогическая деятельность по проектированию и реализации образовательного процесса в образовательных организациях дошкольного, начального общего, основного общего, среднего общего образования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Общепедагогическая функция. Обучение</a:t>
                      </a:r>
                      <a:endParaRPr lang="ru-RU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dirty="0"/>
                        <a:t>Планирование и проведение</a:t>
                      </a:r>
                      <a:r>
                        <a:rPr lang="ru-RU" baseline="0" dirty="0"/>
                        <a:t> занятий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baseline="0" dirty="0"/>
                        <a:t>…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27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Воспитательная деятельность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Постановка воспитательных целей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dirty="0"/>
                        <a:t>…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27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Развивающая деятельность</a:t>
                      </a:r>
                      <a:endParaRPr lang="ru-RU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ru-RU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dirty="0"/>
                        <a:t>Прим.</a:t>
                      </a:r>
                      <a:r>
                        <a:rPr lang="ru-RU" baseline="0" dirty="0"/>
                        <a:t> метод. диагностики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baseline="0" dirty="0"/>
                        <a:t>…</a:t>
                      </a:r>
                      <a:endParaRPr lang="ru-RU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00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Б. Педагогическая деятельность по проектированию и реализации основных общеобразовательных программ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dirty="0"/>
                        <a:t>Педагогич. деят-ть</a:t>
                      </a:r>
                      <a:r>
                        <a:rPr lang="ru-RU" baseline="0" dirty="0"/>
                        <a:t> </a:t>
                      </a:r>
                      <a:r>
                        <a:rPr lang="ru-RU" dirty="0"/>
                        <a:t>по реализации программ дошк. образования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Педагогич. деят-ть по реализации программ нач. общего образования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Педагогич. деят-ть по реализации программ осн. и сред. общ. обр. 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dirty="0"/>
                        <a:t>…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ru-RU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dirty="0"/>
                        <a:t>…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ru-RU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dirty="0"/>
                        <a:t>…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483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Что такое профессиональный стандарт?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48499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600" dirty="0"/>
              <a:t>Профессиональный стандарт (ПС) - характеристика </a:t>
            </a:r>
            <a:r>
              <a:rPr lang="ru-RU" sz="2600" dirty="0">
                <a:solidFill>
                  <a:srgbClr val="0070C0"/>
                </a:solidFill>
              </a:rPr>
              <a:t>квалификации</a:t>
            </a:r>
            <a:r>
              <a:rPr lang="ru-RU" sz="2600" dirty="0"/>
              <a:t>, </a:t>
            </a:r>
            <a:r>
              <a:rPr lang="ru-RU" sz="2600" dirty="0">
                <a:solidFill>
                  <a:srgbClr val="0070C0"/>
                </a:solidFill>
              </a:rPr>
              <a:t>необходимой</a:t>
            </a:r>
            <a:r>
              <a:rPr lang="ru-RU" sz="2600" dirty="0"/>
              <a:t> работнику для осуществления определенного вида профессиональной деятельности, в том числе выполнения определенной трудовой функции.</a:t>
            </a:r>
          </a:p>
          <a:p>
            <a:pPr marL="0" indent="0">
              <a:buNone/>
            </a:pPr>
            <a:r>
              <a:rPr lang="ru-RU" sz="2600" dirty="0"/>
              <a:t>Квалификация работника - уровень </a:t>
            </a:r>
            <a:r>
              <a:rPr lang="ru-RU" sz="2600" dirty="0">
                <a:solidFill>
                  <a:srgbClr val="0070C0"/>
                </a:solidFill>
              </a:rPr>
              <a:t>знаний</a:t>
            </a:r>
            <a:r>
              <a:rPr lang="ru-RU" sz="2600" dirty="0"/>
              <a:t>, </a:t>
            </a:r>
            <a:r>
              <a:rPr lang="ru-RU" sz="2600" dirty="0">
                <a:solidFill>
                  <a:srgbClr val="0070C0"/>
                </a:solidFill>
              </a:rPr>
              <a:t>умений</a:t>
            </a:r>
            <a:r>
              <a:rPr lang="ru-RU" sz="2600" dirty="0"/>
              <a:t>, профессиональных </a:t>
            </a:r>
            <a:r>
              <a:rPr lang="ru-RU" sz="2600" dirty="0">
                <a:solidFill>
                  <a:srgbClr val="0070C0"/>
                </a:solidFill>
              </a:rPr>
              <a:t>навыков</a:t>
            </a:r>
            <a:r>
              <a:rPr lang="ru-RU" sz="2600" dirty="0"/>
              <a:t> и </a:t>
            </a:r>
            <a:r>
              <a:rPr lang="ru-RU" sz="2600" dirty="0">
                <a:solidFill>
                  <a:srgbClr val="0070C0"/>
                </a:solidFill>
              </a:rPr>
              <a:t>опыта</a:t>
            </a:r>
            <a:r>
              <a:rPr lang="ru-RU" sz="2600" dirty="0"/>
              <a:t> работы работника.</a:t>
            </a:r>
          </a:p>
          <a:p>
            <a:pPr marL="0" indent="0" algn="r">
              <a:buNone/>
            </a:pPr>
            <a:r>
              <a:rPr lang="ru-RU" sz="2600" dirty="0"/>
              <a:t>(Ст. 195.1. ТК РФ)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71009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Обобщенная трудовая функция (должность)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2600" dirty="0"/>
              <a:t>Обобщенная трудовая функция (ОТФ) – профессиональная деятельность, которая </a:t>
            </a:r>
            <a:r>
              <a:rPr lang="ru-RU" sz="2600" dirty="0">
                <a:solidFill>
                  <a:srgbClr val="0070C0"/>
                </a:solidFill>
              </a:rPr>
              <a:t>может</a:t>
            </a:r>
            <a:r>
              <a:rPr lang="ru-RU" sz="2600" dirty="0"/>
              <a:t> быть выполнена </a:t>
            </a:r>
            <a:r>
              <a:rPr lang="ru-RU" sz="2600" dirty="0">
                <a:solidFill>
                  <a:srgbClr val="0070C0"/>
                </a:solidFill>
              </a:rPr>
              <a:t>одним</a:t>
            </a:r>
            <a:r>
              <a:rPr lang="ru-RU" sz="2600" dirty="0"/>
              <a:t> работником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600" dirty="0"/>
              <a:t>(ОТФ </a:t>
            </a:r>
            <a:r>
              <a:rPr lang="ru-RU" sz="2600" dirty="0">
                <a:sym typeface="Symbol" panose="05050102010706020507" pitchFamily="18" charset="2"/>
              </a:rPr>
              <a:t> </a:t>
            </a:r>
            <a:r>
              <a:rPr lang="ru-RU" sz="2600" dirty="0"/>
              <a:t>должность)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600" dirty="0"/>
              <a:t>Т.е. вторую обобщенную трудовую функцию в течение рабочего дня «обычный» работник выполнять не в состоянии, не в силах.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600" dirty="0"/>
              <a:t>Это будет превышением обычных возможностей, </a:t>
            </a:r>
            <a:r>
              <a:rPr lang="ru-RU" sz="2600" dirty="0">
                <a:solidFill>
                  <a:srgbClr val="0070C0"/>
                </a:solidFill>
              </a:rPr>
              <a:t>отклонением от нормальных условий работы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600" dirty="0">
                <a:solidFill>
                  <a:srgbClr val="0070C0"/>
                </a:solidFill>
              </a:rPr>
              <a:t>(Но эта логика соблюдается не во всех ПС)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9251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>
                <a:solidFill>
                  <a:srgbClr val="0070C0"/>
                </a:solidFill>
              </a:rPr>
              <a:t>Трудовые функции и трудовые действия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71171"/>
            <a:ext cx="10515600" cy="4105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600" dirty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2600" dirty="0"/>
              <a:t>Обобщенная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600" dirty="0"/>
              <a:t>трудовая функция</a:t>
            </a:r>
          </a:p>
          <a:p>
            <a:pPr marL="0" indent="0" algn="ctr">
              <a:buNone/>
            </a:pPr>
            <a:endParaRPr lang="ru-RU" sz="2600" dirty="0"/>
          </a:p>
          <a:p>
            <a:pPr marL="0" indent="0" algn="ctr">
              <a:buNone/>
            </a:pPr>
            <a:r>
              <a:rPr lang="ru-RU" sz="2600" dirty="0"/>
              <a:t>Трудовая функция</a:t>
            </a:r>
          </a:p>
          <a:p>
            <a:pPr marL="0" indent="0" algn="ctr">
              <a:buNone/>
            </a:pPr>
            <a:endParaRPr lang="ru-RU" sz="2600" dirty="0"/>
          </a:p>
          <a:p>
            <a:pPr marL="0" indent="0" algn="ctr">
              <a:buNone/>
            </a:pPr>
            <a:r>
              <a:rPr lang="ru-RU" sz="2600" dirty="0"/>
              <a:t>Трудовые действия </a:t>
            </a:r>
          </a:p>
        </p:txBody>
      </p:sp>
      <p:sp>
        <p:nvSpPr>
          <p:cNvPr id="9" name="Выгнутая влево стрелка 8"/>
          <p:cNvSpPr/>
          <p:nvPr/>
        </p:nvSpPr>
        <p:spPr>
          <a:xfrm>
            <a:off x="3922005" y="2907915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право стрелка 9"/>
          <p:cNvSpPr/>
          <p:nvPr/>
        </p:nvSpPr>
        <p:spPr>
          <a:xfrm>
            <a:off x="7557571" y="3908100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473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>
                <a:solidFill>
                  <a:srgbClr val="0070C0"/>
                </a:solidFill>
              </a:rPr>
              <a:t>Приказ Минтруда России от 29.04.2013 N 170н "Об утверждении методических рекомендаций по разработке профессионального стандарта</a:t>
            </a:r>
            <a:r>
              <a:rPr lang="ru-RU" sz="3200" b="1" dirty="0">
                <a:solidFill>
                  <a:srgbClr val="0070C0"/>
                </a:solidFill>
              </a:rPr>
              <a:t>"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600"/>
              </a:spcBef>
              <a:buNone/>
            </a:pP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Обобщенная трудовая функция - </a:t>
            </a:r>
            <a:r>
              <a:rPr lang="ru-RU" sz="2600" dirty="0">
                <a:solidFill>
                  <a:srgbClr val="0070C0"/>
                </a:solidFill>
              </a:rPr>
              <a:t>совокупность связанных между собой трудовых функций</a:t>
            </a:r>
            <a:r>
              <a:rPr lang="ru-RU" sz="2600" dirty="0"/>
              <a:t>, сложившаяся в результате разделения труда в конкретном производственном или (бизнес) процессе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dirty="0"/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Трудовая функция - </a:t>
            </a:r>
            <a:r>
              <a:rPr lang="ru-RU" sz="2600" dirty="0">
                <a:solidFill>
                  <a:srgbClr val="0070C0"/>
                </a:solidFill>
              </a:rPr>
              <a:t>система трудовых действий </a:t>
            </a:r>
            <a:r>
              <a:rPr lang="ru-RU" sz="2600" dirty="0"/>
              <a:t>в рамках обобщенной трудовой функции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dirty="0"/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Трудовое действие - процесс взаимодействия работника с предметом труда, при котором достигается </a:t>
            </a:r>
            <a:r>
              <a:rPr lang="ru-RU" sz="2600" dirty="0">
                <a:solidFill>
                  <a:srgbClr val="0070C0"/>
                </a:solidFill>
              </a:rPr>
              <a:t>определенная задача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5659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029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Пример из ПС «Педагог»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505416"/>
            <a:ext cx="10515600" cy="4671547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b="1" dirty="0"/>
              <a:t>Обобщенная трудовая функция</a:t>
            </a:r>
            <a:r>
              <a:rPr lang="ru-RU" sz="2600" dirty="0"/>
              <a:t>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/>
              <a:t>Педагогическая деятельность по проектированию и реализации образовательного процесса в образовательных организациях дошкольного, начального общего, основного общего, среднего общего образования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b="1" dirty="0"/>
          </a:p>
          <a:p>
            <a:pPr marL="0" indent="0">
              <a:spcBef>
                <a:spcPts val="0"/>
              </a:spcBef>
              <a:buNone/>
            </a:pPr>
            <a:r>
              <a:rPr lang="ru-RU" sz="2600" b="1" dirty="0"/>
              <a:t>Трудовые функции: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/>
              <a:t>Общепедагогическая функция. Обучение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/>
              <a:t>Воспитательная деятельность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/>
              <a:t>Развивающая деятельность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dirty="0"/>
          </a:p>
          <a:p>
            <a:pPr marL="0" indent="0">
              <a:spcBef>
                <a:spcPts val="0"/>
              </a:spcBef>
              <a:buNone/>
            </a:pPr>
            <a:r>
              <a:rPr lang="ru-RU" sz="2600" b="1" dirty="0"/>
              <a:t>Трудовые действия </a:t>
            </a:r>
            <a:r>
              <a:rPr lang="ru-RU" sz="2600" dirty="0"/>
              <a:t>(в рамках развивающей деятельности):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/>
              <a:t>Выявление в ходе наблюдения поведенческих и личностных проблем обучающихся, связанных с особенностями их развития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/>
              <a:t>…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0612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029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Пример из ПС «Педагог»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505416"/>
            <a:ext cx="10515600" cy="467154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b="1" dirty="0"/>
              <a:t>Трудовая функция: </a:t>
            </a:r>
            <a:r>
              <a:rPr lang="ru-RU" sz="2600" dirty="0"/>
              <a:t>Воспитательная деятельность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b="1" dirty="0"/>
          </a:p>
          <a:p>
            <a:pPr marL="0" indent="0">
              <a:spcBef>
                <a:spcPts val="600"/>
              </a:spcBef>
              <a:buNone/>
            </a:pPr>
            <a:r>
              <a:rPr lang="ru-RU" sz="2600" b="1" dirty="0"/>
              <a:t>Трудовые действия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600" dirty="0"/>
              <a:t>Регулирование поведения обучающихся для обеспечения безопасной образовательной среды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600" dirty="0"/>
              <a:t>Реализация современных, в том числе интерактивных, форм и методов воспитательной работы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600" dirty="0"/>
              <a:t>Постановка воспитательных целей, способствующих развитию обучающихся, независимо от их способностей и характера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308148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Структура ПС (на примере ПС «Педагог»)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u="sng" dirty="0"/>
              <a:t>II</a:t>
            </a:r>
            <a:r>
              <a:rPr lang="en-US" sz="2400" b="1" u="sng" dirty="0"/>
              <a:t>I</a:t>
            </a:r>
            <a:r>
              <a:rPr lang="ru-RU" sz="2400" b="1" u="sng" dirty="0"/>
              <a:t>. Характеристика обобщенной трудовой функции</a:t>
            </a:r>
          </a:p>
          <a:p>
            <a:pPr marL="0" indent="0">
              <a:buNone/>
            </a:pPr>
            <a:r>
              <a:rPr lang="ru-RU" sz="2400" dirty="0"/>
              <a:t> </a:t>
            </a:r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156622"/>
              </p:ext>
            </p:extLst>
          </p:nvPr>
        </p:nvGraphicFramePr>
        <p:xfrm>
          <a:off x="1078787" y="2276899"/>
          <a:ext cx="1010977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1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67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0011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>
                          <a:solidFill>
                            <a:schemeClr val="tx1"/>
                          </a:solidFill>
                        </a:rPr>
                        <a:t>Наименование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Педагогическая деятельность по проектированию и реализации основных общеобразовательных программ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00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Возможные наименования должностей</a:t>
                      </a:r>
                      <a:r>
                        <a:rPr lang="ru-RU" sz="20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Учитель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Воспитатель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00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Требования к образованию и обучению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Воспитатель: высшее образование или среднее профессиональное образование в рамках укрупненных групп направлений подготовки высшего образования и специальностей среднего профессионального образования "Образование и педагогические науки" либо высшее образование или среднее профессиональное образование и дополнительное профессиональное образование по направлению деятельности в образовательной организации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968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Структура ПС (на примере ПС «Педагог»)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529255"/>
              </p:ext>
            </p:extLst>
          </p:nvPr>
        </p:nvGraphicFramePr>
        <p:xfrm>
          <a:off x="1079653" y="1690689"/>
          <a:ext cx="10108904" cy="3974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1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67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31464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>
                          <a:solidFill>
                            <a:schemeClr val="tx1"/>
                          </a:solidFill>
                        </a:rPr>
                        <a:t>Требования к опыту практической работы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Требования к опыту практической работы не предъявляются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33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Особые условия допуска к работе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К педагогической деятельности не допускаются лица: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лишенные права заниматься педагогической деятельностью в соответствии с вступившим в законную силу приговором суда;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имеющие или имевшие судимость за преступления, состав и виды которых установлены законодательством Российской Федерации;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признанные недееспособными в установленном федеральным законом порядке;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имеющие заболевания, предусмотренные установленным перечнем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2437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Структура ПС (на примере ПС «Педагог»)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 </a:t>
            </a:r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089078" y="1845230"/>
          <a:ext cx="10086870" cy="4605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7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49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918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>
                          <a:solidFill>
                            <a:schemeClr val="tx1"/>
                          </a:solidFill>
                        </a:rPr>
                        <a:t>Трудовая функция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Педагогич. деятельность по реализации программ дошкольного образования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729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>
                          <a:solidFill>
                            <a:schemeClr val="tx1"/>
                          </a:solidFill>
                        </a:rPr>
                        <a:t>Трудовые действия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психологической готовности к школьному обучению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00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Необходимые умения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Организовывать виды деятельности, осуществляемые в раннем и дошкольном возрасте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18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Необходимые знания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>
                          <a:latin typeface="Tahoma" panose="020B0604030504040204" pitchFamily="34" charset="0"/>
                        </a:rPr>
                        <a:t>Специфика дошкольного образования и особенностей организации работы с детьми раннего и дошкольного возраста</a:t>
                      </a:r>
                    </a:p>
                    <a:p>
                      <a:pPr algn="just"/>
                      <a:r>
                        <a:rPr lang="ru-RU" sz="1800" b="0" i="0" u="none" strike="noStrike" baseline="0" dirty="0">
                          <a:latin typeface="Tahoma" panose="020B0604030504040204" pitchFamily="34" charset="0"/>
                        </a:rPr>
                        <a:t>…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5264"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>
                          <a:latin typeface="Tahoma" panose="020B0604030504040204" pitchFamily="34" charset="0"/>
                        </a:rPr>
                        <a:t>Другие характеристики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>
                          <a:latin typeface="Tahoma" panose="020B0604030504040204" pitchFamily="34" charset="0"/>
                        </a:rPr>
                        <a:t>Соблюдение правовых, нравственных и этических норм, требований профессиональной этики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974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Структура ПС (итоговая схема)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22024"/>
            <a:ext cx="10515600" cy="4854939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+mj-lt"/>
              <a:buAutoNum type="arabicPeriod"/>
            </a:pPr>
            <a:r>
              <a:rPr lang="ru-RU" sz="1900" b="1" dirty="0">
                <a:cs typeface="Times New Roman" pitchFamily="18" charset="0"/>
              </a:rPr>
              <a:t>Общие сведения 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наименование вида проф. деят-ти 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основная цель вида проф. деят-ти 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отнесение вида проф. деят-ти к группе занятий 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отнесение  к видам экономической деят-ти </a:t>
            </a:r>
          </a:p>
          <a:p>
            <a:pPr marL="457200" indent="-457200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Font typeface="+mj-lt"/>
              <a:buAutoNum type="arabicPeriod" startAt="2"/>
            </a:pPr>
            <a:r>
              <a:rPr lang="ru-RU" sz="1900" b="1" dirty="0">
                <a:cs typeface="Times New Roman" pitchFamily="18" charset="0"/>
              </a:rPr>
              <a:t>Описание трудовых функций, входящих в ПС (функциональная карта вида проф. деят-ти)</a:t>
            </a:r>
            <a:r>
              <a:rPr lang="ru-RU" sz="1900" dirty="0">
                <a:cs typeface="Times New Roman" pitchFamily="18" charset="0"/>
              </a:rPr>
              <a:t>: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обобщенные трудовые функции (ОТФ), входящий в состав вида профессиональной деятельности;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трудовые функции, распределенные по квалификационным уровням</a:t>
            </a:r>
          </a:p>
          <a:p>
            <a:pPr marL="457200" indent="-457200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Font typeface="+mj-lt"/>
              <a:buAutoNum type="arabicPeriod" startAt="3"/>
            </a:pPr>
            <a:r>
              <a:rPr lang="ru-RU" sz="1900" b="1" dirty="0">
                <a:cs typeface="Times New Roman" pitchFamily="18" charset="0"/>
              </a:rPr>
              <a:t>Характеристика обобщенных трудовых функций</a:t>
            </a:r>
            <a:r>
              <a:rPr lang="ru-RU" sz="1900" dirty="0">
                <a:cs typeface="Times New Roman" pitchFamily="18" charset="0"/>
              </a:rPr>
              <a:t>:</a:t>
            </a:r>
          </a:p>
          <a:p>
            <a:pPr marL="0" indent="0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None/>
            </a:pPr>
            <a:r>
              <a:rPr lang="ru-RU" sz="1900" dirty="0">
                <a:cs typeface="Times New Roman" pitchFamily="18" charset="0"/>
              </a:rPr>
              <a:t>3.1. Описания каждой ОТФ по структуре: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наименования возможных должностей, профессий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требования к образованию и обучению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требования к практическому опыту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особые условия допуска к работе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связь ОТФ с общероссийскими классификаторами</a:t>
            </a:r>
          </a:p>
          <a:p>
            <a:pPr marL="0" indent="0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None/>
            </a:pPr>
            <a:r>
              <a:rPr lang="ru-RU" sz="1900" dirty="0">
                <a:cs typeface="Times New Roman" pitchFamily="18" charset="0"/>
              </a:rPr>
              <a:t>3.1.1. Описания трудовых функций, образующих ОТФ по структуре:</a:t>
            </a:r>
          </a:p>
          <a:p>
            <a:pPr marL="644525" indent="-285750"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трудовые действия</a:t>
            </a:r>
          </a:p>
          <a:p>
            <a:pPr marL="644525" indent="-285750"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необходимые умения</a:t>
            </a:r>
          </a:p>
          <a:p>
            <a:pPr marL="644525" indent="-285750"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§"/>
            </a:pPr>
            <a:r>
              <a:rPr lang="ru-RU" sz="1900" dirty="0">
                <a:cs typeface="Times New Roman" pitchFamily="18" charset="0"/>
              </a:rPr>
              <a:t>необходимые знания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</a:pPr>
            <a:r>
              <a:rPr lang="ru-RU" sz="1900" b="1" dirty="0">
                <a:cs typeface="Times New Roman" pitchFamily="18" charset="0"/>
              </a:rPr>
              <a:t>4. Сведения об организациях – разработчиках профессионального стандарта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75971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600" dirty="0"/>
              <a:t>Участие в разработке основной общеобразовательной программы образовательной организации в соответствии с ФГОС дошкольного образования</a:t>
            </a:r>
            <a:endParaRPr lang="ru-RU" sz="2600" dirty="0">
              <a:hlinkClick r:id="rId3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600" dirty="0"/>
              <a:t>Разрабатывает план (программу) воспитательной работы с группой обучающихся, воспитанников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94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Почему возникла необходимость разработки ПС?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600" dirty="0">
                <a:solidFill>
                  <a:prstClr val="black"/>
                </a:solidFill>
              </a:rPr>
              <a:t>Основной целью применения ПС является </a:t>
            </a:r>
            <a:r>
              <a:rPr lang="ru-RU" sz="2600" dirty="0">
                <a:solidFill>
                  <a:srgbClr val="0070C0"/>
                </a:solidFill>
              </a:rPr>
              <a:t>повышение профессионального уровня работников</a:t>
            </a:r>
            <a:r>
              <a:rPr lang="ru-RU" sz="2600" dirty="0">
                <a:solidFill>
                  <a:prstClr val="black"/>
                </a:solidFill>
              </a:rPr>
              <a:t> как одного из </a:t>
            </a:r>
            <a:r>
              <a:rPr lang="ru-RU" sz="2600" dirty="0"/>
              <a:t>условий</a:t>
            </a:r>
            <a:r>
              <a:rPr lang="ru-RU" sz="2600" dirty="0">
                <a:solidFill>
                  <a:srgbClr val="0070C0"/>
                </a:solidFill>
              </a:rPr>
              <a:t> роста производительности труда </a:t>
            </a:r>
            <a:r>
              <a:rPr lang="ru-RU" sz="2600" dirty="0">
                <a:solidFill>
                  <a:prstClr val="black"/>
                </a:solidFill>
              </a:rPr>
              <a:t>в Российской Федерации.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600" b="1" i="1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600" dirty="0"/>
              <a:t>Из Пояснительной записки к проекту федерального закона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dirty="0"/>
              <a:t>«О внесении изменений в ТК РФ»: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600" dirty="0"/>
              <a:t>ПС </a:t>
            </a:r>
            <a:r>
              <a:rPr lang="ru-RU" sz="2600" dirty="0">
                <a:solidFill>
                  <a:srgbClr val="0070C0"/>
                </a:solidFill>
              </a:rPr>
              <a:t>раскрывают профессиональную деятельность специалистов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600" dirty="0"/>
              <a:t>описание требований к специалисту в ПС носит комплексный характер с использованием более современной конструкции в виде сочетания </a:t>
            </a:r>
            <a:r>
              <a:rPr lang="ru-RU" sz="2600" dirty="0">
                <a:solidFill>
                  <a:srgbClr val="0070C0"/>
                </a:solidFill>
              </a:rPr>
              <a:t>требований к знаниям, умениям, профессиональным навыкам и опыту работы</a:t>
            </a:r>
          </a:p>
          <a:p>
            <a:pPr marL="0" lv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600" b="1" i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sz="26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2028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/>
              <a:t>Участие в создании </a:t>
            </a:r>
            <a:r>
              <a:rPr lang="ru-RU" dirty="0">
                <a:solidFill>
                  <a:srgbClr val="0070C0"/>
                </a:solidFill>
              </a:rPr>
              <a:t>безопасной</a:t>
            </a:r>
            <a:r>
              <a:rPr lang="ru-RU" dirty="0"/>
              <a:t> и психологически комфортной образовательной </a:t>
            </a:r>
            <a:r>
              <a:rPr lang="ru-RU" dirty="0">
                <a:solidFill>
                  <a:srgbClr val="0070C0"/>
                </a:solidFill>
              </a:rPr>
              <a:t>среды</a:t>
            </a:r>
            <a:r>
              <a:rPr lang="ru-RU" dirty="0"/>
              <a:t> образовательной организации через обеспечение безопасности жизни детей, поддержание эмоционального благополучия ребенка </a:t>
            </a:r>
            <a:r>
              <a:rPr lang="ru-RU" dirty="0">
                <a:solidFill>
                  <a:srgbClr val="0070C0"/>
                </a:solidFill>
              </a:rPr>
              <a:t>в период пребывания в образовательной организации </a:t>
            </a:r>
            <a:r>
              <a:rPr lang="ru-RU" i="1" dirty="0"/>
              <a:t>(т.е. не только во время образовательного процесса)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600" dirty="0"/>
              <a:t>Создает благоприятную микросреду и морально-психологический </a:t>
            </a:r>
            <a:r>
              <a:rPr lang="ru-RU" sz="2600" dirty="0">
                <a:solidFill>
                  <a:srgbClr val="0070C0"/>
                </a:solidFill>
              </a:rPr>
              <a:t>климат</a:t>
            </a:r>
            <a:r>
              <a:rPr lang="ru-RU" sz="2600" dirty="0"/>
              <a:t> для каждого обучающегося, воспитанника.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600" dirty="0"/>
              <a:t>Обеспечивает </a:t>
            </a:r>
            <a:r>
              <a:rPr lang="ru-RU" sz="2600" dirty="0">
                <a:solidFill>
                  <a:srgbClr val="0070C0"/>
                </a:solidFill>
              </a:rPr>
              <a:t>охрану жизни и здоровья</a:t>
            </a:r>
            <a:r>
              <a:rPr lang="ru-RU" sz="2600" dirty="0"/>
              <a:t> обучающихся </a:t>
            </a:r>
            <a:r>
              <a:rPr lang="ru-RU" sz="2600" dirty="0">
                <a:solidFill>
                  <a:srgbClr val="0070C0"/>
                </a:solidFill>
              </a:rPr>
              <a:t>во время образовательного процесса </a:t>
            </a:r>
            <a:r>
              <a:rPr lang="ru-RU" sz="2600" i="1" dirty="0"/>
              <a:t>(а в проф. стандарте – в период пребывания в образовательной организации)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9717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>
                <a:solidFill>
                  <a:srgbClr val="0070C0"/>
                </a:solidFill>
              </a:rPr>
              <a:t>Планирование</a:t>
            </a:r>
            <a:r>
              <a:rPr lang="ru-RU" dirty="0"/>
              <a:t> и реализация образовательной работы в группе детей раннего и/или дошкольного возраста в соответствии ФГОС и основными образовательными программами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dirty="0"/>
              <a:t>Разрабатывает </a:t>
            </a:r>
            <a:r>
              <a:rPr lang="ru-RU" dirty="0">
                <a:solidFill>
                  <a:srgbClr val="0070C0"/>
                </a:solidFill>
              </a:rPr>
              <a:t>план</a:t>
            </a:r>
            <a:r>
              <a:rPr lang="ru-RU" dirty="0"/>
              <a:t> (программу) воспитательной работы с группой обучающихся, воспитанников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1276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Организация и проведение педагогического </a:t>
            </a:r>
            <a:r>
              <a:rPr lang="ru-RU" sz="2600" dirty="0">
                <a:solidFill>
                  <a:srgbClr val="0070C0"/>
                </a:solidFill>
              </a:rPr>
              <a:t>мониторинга</a:t>
            </a:r>
            <a:r>
              <a:rPr lang="ru-RU" sz="2600" dirty="0"/>
              <a:t> освоения детьми образовательной программы и </a:t>
            </a:r>
            <a:r>
              <a:rPr lang="ru-RU" sz="2600" dirty="0">
                <a:solidFill>
                  <a:srgbClr val="0070C0"/>
                </a:solidFill>
              </a:rPr>
              <a:t>анализ</a:t>
            </a:r>
            <a:r>
              <a:rPr lang="ru-RU" sz="2600" dirty="0"/>
              <a:t> образовательной работы в группе детей раннего и/или дошкольного возраста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Осуществляет </a:t>
            </a:r>
            <a:r>
              <a:rPr lang="ru-RU" sz="2600" dirty="0">
                <a:solidFill>
                  <a:srgbClr val="0070C0"/>
                </a:solidFill>
              </a:rPr>
              <a:t>изучение</a:t>
            </a:r>
            <a:r>
              <a:rPr lang="ru-RU" sz="2600" dirty="0"/>
              <a:t> личности обучающихся, их склонностей, интересов.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Проводит наблюдения (</a:t>
            </a:r>
            <a:r>
              <a:rPr lang="ru-RU" sz="2600" dirty="0">
                <a:solidFill>
                  <a:srgbClr val="0070C0"/>
                </a:solidFill>
              </a:rPr>
              <a:t>мониторинг</a:t>
            </a:r>
            <a:r>
              <a:rPr lang="ru-RU" sz="2600" dirty="0"/>
              <a:t>) за здоровьем, развитием и воспитанием обучающихся, воспитанников, в том числе с помощью электронных форм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19773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Участие в </a:t>
            </a:r>
            <a:r>
              <a:rPr lang="ru-RU" sz="2600" dirty="0">
                <a:solidFill>
                  <a:srgbClr val="0070C0"/>
                </a:solidFill>
              </a:rPr>
              <a:t>планировании</a:t>
            </a:r>
            <a:r>
              <a:rPr lang="ru-RU" sz="2600" dirty="0"/>
              <a:t> и </a:t>
            </a:r>
            <a:r>
              <a:rPr lang="ru-RU" sz="2600" dirty="0">
                <a:solidFill>
                  <a:srgbClr val="0070C0"/>
                </a:solidFill>
              </a:rPr>
              <a:t>корректировке</a:t>
            </a:r>
            <a:r>
              <a:rPr lang="ru-RU" sz="2600" dirty="0"/>
              <a:t> образовательных задач (</a:t>
            </a:r>
            <a:r>
              <a:rPr lang="ru-RU" sz="2600" dirty="0">
                <a:solidFill>
                  <a:srgbClr val="0070C0"/>
                </a:solidFill>
              </a:rPr>
              <a:t>совместно</a:t>
            </a:r>
            <a:r>
              <a:rPr lang="ru-RU" sz="2600" dirty="0"/>
              <a:t> с психологом и другими специалистами) по результатам мониторинга с учетом индивидуальных особенностей развития каждого ребенка раннего и/или дошкольного возраста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Разрабатывает </a:t>
            </a:r>
            <a:r>
              <a:rPr lang="ru-RU" sz="2600" dirty="0">
                <a:solidFill>
                  <a:srgbClr val="0070C0"/>
                </a:solidFill>
              </a:rPr>
              <a:t>план</a:t>
            </a:r>
            <a:r>
              <a:rPr lang="ru-RU" sz="2600" dirty="0"/>
              <a:t> (программу) воспитательной работы с группой обучающихся, воспитанников.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Работает </a:t>
            </a:r>
            <a:r>
              <a:rPr lang="ru-RU" sz="2600" dirty="0">
                <a:solidFill>
                  <a:srgbClr val="0070C0"/>
                </a:solidFill>
              </a:rPr>
              <a:t>в тесном контакте </a:t>
            </a:r>
            <a:r>
              <a:rPr lang="ru-RU" sz="2600" dirty="0"/>
              <a:t>с педагогом-психологом, другими педагогическими работниками, родителями обучающихся.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Вносит необходимые </a:t>
            </a:r>
            <a:r>
              <a:rPr lang="ru-RU" sz="2600" dirty="0">
                <a:solidFill>
                  <a:srgbClr val="0070C0"/>
                </a:solidFill>
              </a:rPr>
              <a:t>коррективы</a:t>
            </a:r>
            <a:r>
              <a:rPr lang="ru-RU" sz="2600" dirty="0"/>
              <a:t> в систему воспитания детей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65102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Реализация педагогических </a:t>
            </a:r>
            <a:r>
              <a:rPr lang="ru-RU" sz="2600" dirty="0">
                <a:solidFill>
                  <a:srgbClr val="0070C0"/>
                </a:solidFill>
              </a:rPr>
              <a:t>рекомендаций</a:t>
            </a:r>
            <a:r>
              <a:rPr lang="ru-RU" sz="2600" dirty="0"/>
              <a:t> специалистов (психолога, логопеда, дефектолога и др.) в работе с детьми, испытывающими трудности в освоении программы, а также с детьми с особыми образовательными потребностями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На основе изучения индивидуальных особенностей, </a:t>
            </a:r>
            <a:r>
              <a:rPr lang="ru-RU" sz="2600" dirty="0">
                <a:solidFill>
                  <a:srgbClr val="0070C0"/>
                </a:solidFill>
              </a:rPr>
              <a:t>рекомендаций</a:t>
            </a:r>
            <a:r>
              <a:rPr lang="ru-RU" sz="2600" dirty="0"/>
              <a:t> педагога-психолога планирует и проводит с обучающимися, воспитанниками с ограниченными возможностями здоровья коррекционно-развивающую работу (с группой или индивидуально)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75907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Развитие профессионально значимых компетенций, необходимых для решения образовательных задач развития детей раннего и дошкольного возраста с учетом особенностей возрастных и индивидуальных особенностей их развития</a:t>
            </a:r>
          </a:p>
          <a:p>
            <a:pPr marL="0" indent="0">
              <a:buNone/>
            </a:pPr>
            <a:endParaRPr lang="ru-RU" sz="2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В Приказе №761н нет.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Общее положение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55167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Формирование психологической готовности к школьному обучению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Непосредственно в Приказе №761н нет. Но в нем и не указываются целевые ориентиры дошкольного образования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07825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700" dirty="0">
                <a:solidFill>
                  <a:srgbClr val="0070C0"/>
                </a:solidFill>
              </a:rPr>
            </a:br>
            <a:r>
              <a:rPr lang="ru-RU" sz="24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/>
              <a:t>Создание позитивного </a:t>
            </a:r>
            <a:r>
              <a:rPr lang="ru-RU" dirty="0">
                <a:solidFill>
                  <a:srgbClr val="0070C0"/>
                </a:solidFill>
              </a:rPr>
              <a:t>психологического климата </a:t>
            </a:r>
            <a:r>
              <a:rPr lang="ru-RU" dirty="0"/>
              <a:t>в группе и условий для доброжелательных отношений между детьми, в том числе принадлежащими к разным национально-культурным, религиозным общностям и социальным слоям, а также с различными (в том числе ограниченными) возможностями здоровья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/>
              <a:t>Создает благоприятную микросреду и морально-</a:t>
            </a:r>
            <a:r>
              <a:rPr lang="ru-RU" dirty="0">
                <a:solidFill>
                  <a:srgbClr val="0070C0"/>
                </a:solidFill>
              </a:rPr>
              <a:t>психологический климат </a:t>
            </a:r>
            <a:r>
              <a:rPr lang="ru-RU" dirty="0"/>
              <a:t>для каждого обучающегося, воспитанника. Способствует развитию общения обучающихся, воспитанников. Помогает обучающемуся, воспитаннику решать проблемы, возникающие в общении с товарищами, учителями, родителями (лицами, их заменяющими).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46576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/>
              <a:t>Организация видов деятельности, осуществляемых в раннем и дошкольном возрасте: предметной, познавательно-исследовательской, игры (ролевой, режиссерской, с правилом), продуктивной; конструирования, создания широких возможностей для развития свободной игры детей, в том числе обеспечение игрового времени и пространства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/>
              <a:t>Осуществляет деятельность по воспитанию детей в образовательных учреждениях и их структурных подразделениях (интернате при школе, общежитии, группах, группах продленного дня и др.), иных учреждениях и организациях. Содействует созданию благоприятных условий для индивидуального развития и нравственного формирования личности обучающихся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19952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Организация конструктивного </a:t>
            </a:r>
            <a:r>
              <a:rPr lang="ru-RU" sz="2600" dirty="0">
                <a:solidFill>
                  <a:srgbClr val="0070C0"/>
                </a:solidFill>
              </a:rPr>
              <a:t>взаимодействия</a:t>
            </a:r>
            <a:r>
              <a:rPr lang="ru-RU" sz="2600" dirty="0"/>
              <a:t> детей в разных видах деятельности, создание условий для свободного выбора детьми деятельности, участников совместной деятельности, материалов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Способствует развитию </a:t>
            </a:r>
            <a:r>
              <a:rPr lang="ru-RU" sz="2600" dirty="0">
                <a:solidFill>
                  <a:srgbClr val="0070C0"/>
                </a:solidFill>
              </a:rPr>
              <a:t>общения</a:t>
            </a:r>
            <a:r>
              <a:rPr lang="ru-RU" sz="2600" dirty="0"/>
              <a:t> обучающихся, воспитанников. Помогает обучающемуся, воспитаннику решать проблемы, возникающие в общении с товарищами, учителями, родителями. Совершенствует </a:t>
            </a:r>
            <a:r>
              <a:rPr lang="ru-RU" sz="2600" dirty="0">
                <a:solidFill>
                  <a:srgbClr val="0070C0"/>
                </a:solidFill>
              </a:rPr>
              <a:t>жизнедеятельность</a:t>
            </a:r>
            <a:r>
              <a:rPr lang="ru-RU" sz="2600" dirty="0"/>
              <a:t> коллектива обучающихся, воспитанников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417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Перечень ПС, подлежащих применению в учреждении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 </a:t>
            </a:r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569494"/>
              </p:ext>
            </p:extLst>
          </p:nvPr>
        </p:nvGraphicFramePr>
        <p:xfrm>
          <a:off x="1089078" y="1845230"/>
          <a:ext cx="10086870" cy="4114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9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7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278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Наименование ПС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Должности, профессии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729"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>
                          <a:solidFill>
                            <a:schemeClr val="tx1"/>
                          </a:solidFill>
                        </a:rPr>
                        <a:t>Педагог (педагогическая деятельность в сфере дошкольного, начального общего, основного общего, среднего общего образования) (воспитатель, учитель)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Воспитатель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Учитель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3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/>
                        <a:t>Педагог-психолог (психолог в сфере образования)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/>
                        <a:t>Педагог-психолог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33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>
                          <a:uFill>
                            <a:solidFill>
                              <a:schemeClr val="accent2"/>
                            </a:solidFill>
                          </a:uFill>
                        </a:rPr>
                        <a:t>Педагог дополнительного образования детей и взрослых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Педагог доп. образования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Ст. педагог доп. образования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Тренер-преподаватель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Ст.</a:t>
                      </a:r>
                      <a:r>
                        <a:rPr lang="ru-RU" sz="2000" baseline="0" dirty="0"/>
                        <a:t> </a:t>
                      </a:r>
                      <a:r>
                        <a:rPr lang="ru-RU" sz="2000" dirty="0"/>
                        <a:t>тренер-преподаватель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Преподаватель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Методист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Педагог-организатор</a:t>
                      </a: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5446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Активное использование недирективной помощи и поддержка детской инициативы и самостоятельности в разных видах деятельности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Содействует созданию благоприятных условий для индивидуального развития и нравственного формирования личности обучающихся</a:t>
            </a:r>
          </a:p>
          <a:p>
            <a:pPr marL="0" indent="0">
              <a:buNone/>
            </a:pP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2051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3.2.1. «Пед. деят-ть по реализации программ дошк. обр.)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Организация образовательного процесса на основе непосредственного общения с каждым ребенком с учетом его особых образовательных потребностей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Содействует созданию благоприятных условий для индивидуального развития и нравственного формирования личности обучающихся, воспитанников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04540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Осуществление профессиональной деятельности в соответствии с требованиями ФГОС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Осуществляет деятельность по воспитанию детей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13038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Участие в разработке и реализации </a:t>
            </a:r>
            <a:r>
              <a:rPr lang="ru-RU" sz="2600" dirty="0">
                <a:solidFill>
                  <a:srgbClr val="0070C0"/>
                </a:solidFill>
              </a:rPr>
              <a:t>программы развития</a:t>
            </a:r>
            <a:r>
              <a:rPr lang="ru-RU" sz="2600" dirty="0"/>
              <a:t> образовательной организации в целях создания безопасной и комфортной образовательной среды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dirty="0"/>
              <a:t>Нет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67302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Регулирование поведения обучающихся для обеспечения </a:t>
            </a:r>
            <a:r>
              <a:rPr lang="ru-RU" sz="2600" dirty="0">
                <a:solidFill>
                  <a:srgbClr val="0070C0"/>
                </a:solidFill>
              </a:rPr>
              <a:t>безопасной</a:t>
            </a:r>
            <a:r>
              <a:rPr lang="ru-RU" sz="2600" dirty="0"/>
              <a:t> образовательной среды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Обеспечивает </a:t>
            </a:r>
            <a:r>
              <a:rPr lang="ru-RU" sz="2600" dirty="0">
                <a:solidFill>
                  <a:srgbClr val="0070C0"/>
                </a:solidFill>
              </a:rPr>
              <a:t>охрану жизни и здоровья</a:t>
            </a:r>
            <a:r>
              <a:rPr lang="ru-RU" sz="2600" dirty="0"/>
              <a:t> обучающихся, воспитанников во время образовательного процесса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61115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Реализация </a:t>
            </a:r>
            <a:r>
              <a:rPr lang="ru-RU" sz="2600" dirty="0">
                <a:solidFill>
                  <a:srgbClr val="0070C0"/>
                </a:solidFill>
              </a:rPr>
              <a:t>современных</a:t>
            </a:r>
            <a:r>
              <a:rPr lang="ru-RU" sz="2600" dirty="0"/>
              <a:t>, в том числе интерактивных, форм и методов воспитательной работы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Непосредственно в Приказе №761н нет. Вместе с тем никакая деятельность не может осуществляться без использования каких-либо методов и вне тех или иных форм. Дополнением можно считать использование «современных» форм и методов работы  </a:t>
            </a:r>
          </a:p>
        </p:txBody>
      </p:sp>
    </p:spTree>
    <p:extLst>
      <p:ext uri="{BB962C8B-B14F-4D97-AF65-F5344CB8AC3E}">
        <p14:creationId xmlns:p14="http://schemas.microsoft.com/office/powerpoint/2010/main" val="7998791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Постановка воспитательных </a:t>
            </a:r>
            <a:r>
              <a:rPr lang="ru-RU" sz="2600" dirty="0">
                <a:solidFill>
                  <a:srgbClr val="0070C0"/>
                </a:solidFill>
              </a:rPr>
              <a:t>целей</a:t>
            </a:r>
            <a:r>
              <a:rPr lang="ru-RU" sz="2600" dirty="0"/>
              <a:t>, способствующих развитию обучающихся, независимо от их способностей и характера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Разрабатывает план (программу) воспитательной работы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17985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Проектирование и реализация воспитательных </a:t>
            </a:r>
            <a:r>
              <a:rPr lang="ru-RU" sz="2600" dirty="0">
                <a:solidFill>
                  <a:srgbClr val="0070C0"/>
                </a:solidFill>
              </a:rPr>
              <a:t>программ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Разрабатывает план (</a:t>
            </a:r>
            <a:r>
              <a:rPr lang="ru-RU" sz="2600" dirty="0">
                <a:solidFill>
                  <a:srgbClr val="0070C0"/>
                </a:solidFill>
              </a:rPr>
              <a:t>программу</a:t>
            </a:r>
            <a:r>
              <a:rPr lang="ru-RU" sz="2600" dirty="0"/>
              <a:t>) воспитательной работы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26524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Реализация воспитательных возможностей различных видов </a:t>
            </a:r>
            <a:r>
              <a:rPr lang="ru-RU" sz="2600" dirty="0">
                <a:solidFill>
                  <a:srgbClr val="0070C0"/>
                </a:solidFill>
              </a:rPr>
              <a:t>деятельности</a:t>
            </a:r>
            <a:r>
              <a:rPr lang="ru-RU" sz="2600" dirty="0"/>
              <a:t> ребенка (</a:t>
            </a:r>
            <a:r>
              <a:rPr lang="ru-RU" sz="2600" dirty="0">
                <a:solidFill>
                  <a:srgbClr val="0070C0"/>
                </a:solidFill>
              </a:rPr>
              <a:t>учебной</a:t>
            </a:r>
            <a:r>
              <a:rPr lang="ru-RU" sz="2600" dirty="0"/>
              <a:t>, игровой, трудовой, спортивной, художественной и т.д.)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Осуществляет деятельность по воспитанию детей. Способствует развитию </a:t>
            </a:r>
            <a:r>
              <a:rPr lang="ru-RU" sz="2600" dirty="0">
                <a:solidFill>
                  <a:srgbClr val="0070C0"/>
                </a:solidFill>
              </a:rPr>
              <a:t>общения</a:t>
            </a:r>
            <a:r>
              <a:rPr lang="ru-RU" sz="2600" dirty="0"/>
              <a:t>. Осуществляет помощь в </a:t>
            </a:r>
            <a:r>
              <a:rPr lang="ru-RU" sz="2600" dirty="0">
                <a:solidFill>
                  <a:srgbClr val="0070C0"/>
                </a:solidFill>
              </a:rPr>
              <a:t>учебной</a:t>
            </a:r>
            <a:r>
              <a:rPr lang="ru-RU" sz="2600" dirty="0"/>
              <a:t> </a:t>
            </a:r>
            <a:r>
              <a:rPr lang="ru-RU" sz="2600" dirty="0">
                <a:solidFill>
                  <a:srgbClr val="0070C0"/>
                </a:solidFill>
              </a:rPr>
              <a:t>деятельности</a:t>
            </a:r>
            <a:r>
              <a:rPr lang="ru-RU" sz="2600" dirty="0"/>
              <a:t> (</a:t>
            </a:r>
            <a:r>
              <a:rPr lang="ru-RU" sz="2600" i="1" dirty="0"/>
              <a:t>на уровне дошк. обр. нет учебной деятельности</a:t>
            </a:r>
            <a:r>
              <a:rPr lang="ru-RU" sz="2600" dirty="0"/>
              <a:t>). Содействует получению дополнительного образования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4625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Проектирование ситуаций и событий, развивающих эмоционально-ценностную сферу ребенка (культуру переживаний и </a:t>
            </a:r>
            <a:r>
              <a:rPr lang="ru-RU" sz="2600" dirty="0">
                <a:solidFill>
                  <a:srgbClr val="0070C0"/>
                </a:solidFill>
              </a:rPr>
              <a:t>ценностные ориентации </a:t>
            </a:r>
            <a:r>
              <a:rPr lang="ru-RU" sz="2600" dirty="0"/>
              <a:t>ребенка)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Содействует созданию благоприятных условий для индивидуального развития и </a:t>
            </a:r>
            <a:r>
              <a:rPr lang="ru-RU" sz="2600" dirty="0">
                <a:solidFill>
                  <a:srgbClr val="0070C0"/>
                </a:solidFill>
              </a:rPr>
              <a:t>нравственного формирования </a:t>
            </a:r>
            <a:r>
              <a:rPr lang="ru-RU" sz="2600" dirty="0"/>
              <a:t>личности обучающихся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5965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9872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Перечень ПС, подлежащих применению в учреждении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 </a:t>
            </a:r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718774"/>
              </p:ext>
            </p:extLst>
          </p:nvPr>
        </p:nvGraphicFramePr>
        <p:xfrm>
          <a:off x="1089078" y="1652531"/>
          <a:ext cx="10086870" cy="3872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03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3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3724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Наименование ПС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Должности, профессии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5264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None/>
                      </a:pPr>
                      <a:r>
                        <a:rPr lang="ru-RU" sz="2000" b="0" dirty="0"/>
                        <a:t>Специалист в области воспитания</a:t>
                      </a:r>
                    </a:p>
                    <a:p>
                      <a:pPr algn="just"/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Социальный педагог 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Ст. вожатый 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Педагог-организатор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Воспитатель, ст. воспитатель (кроме работающих в д/с)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Педагог-библиотекарь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Тьютор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5264">
                <a:tc>
                  <a:txBody>
                    <a:bodyPr/>
                    <a:lstStyle/>
                    <a:p>
                      <a:pPr algn="just"/>
                      <a:r>
                        <a:rPr lang="ru-RU" sz="2000" b="0" dirty="0">
                          <a:solidFill>
                            <a:schemeClr val="tx1"/>
                          </a:solidFill>
                        </a:rPr>
                        <a:t>Педагог профессионального обучения, профессионального образования и дополнительного профессионального образования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Преподаватель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Мастер производственного обучения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6299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Создание, поддержание </a:t>
            </a:r>
            <a:r>
              <a:rPr lang="ru-RU" sz="2600" dirty="0">
                <a:solidFill>
                  <a:srgbClr val="0070C0"/>
                </a:solidFill>
              </a:rPr>
              <a:t>уклада, атмосферы и традиций жизни </a:t>
            </a:r>
            <a:r>
              <a:rPr lang="ru-RU" sz="2600" dirty="0"/>
              <a:t>образовательной организации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Совершенствует жизнедеятельность </a:t>
            </a:r>
            <a:r>
              <a:rPr lang="ru-RU" sz="2600" dirty="0">
                <a:solidFill>
                  <a:srgbClr val="0070C0"/>
                </a:solidFill>
              </a:rPr>
              <a:t>коллектива</a:t>
            </a:r>
            <a:r>
              <a:rPr lang="ru-RU" sz="2600" dirty="0"/>
              <a:t> обучающихся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04118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Развитие у обучающихся познавательной активности, самостоятельности, инициативы, творческих способностей, способности к труду и жизни в условиях современного мира, формирование у обучающихся культуры здорового и безопасного образа жизни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Содействует созданию благоприятных условий для индивидуального развития и нравственного формирования личности обучающихся, росту их познавательной мотивации</a:t>
            </a:r>
          </a:p>
          <a:p>
            <a:pPr marL="0" indent="0">
              <a:spcBef>
                <a:spcPts val="0"/>
              </a:spcBef>
              <a:buNone/>
            </a:pPr>
            <a:endParaRPr lang="ru-RU" sz="2600" dirty="0"/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40773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Использование конструктивных воспитательных усилий </a:t>
            </a:r>
            <a:r>
              <a:rPr lang="ru-RU" sz="2600" dirty="0">
                <a:solidFill>
                  <a:srgbClr val="0070C0"/>
                </a:solidFill>
              </a:rPr>
              <a:t>родителей</a:t>
            </a:r>
            <a:r>
              <a:rPr lang="ru-RU" sz="2600" dirty="0"/>
              <a:t> (законных представителей) обучающихся, помощь семье в решении вопросов воспитания ребенка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Работает в тесном контакте с </a:t>
            </a:r>
            <a:r>
              <a:rPr lang="ru-RU" sz="2600" dirty="0">
                <a:solidFill>
                  <a:srgbClr val="0070C0"/>
                </a:solidFill>
              </a:rPr>
              <a:t>родителями</a:t>
            </a:r>
            <a:r>
              <a:rPr lang="ru-RU" sz="2600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Участвует в работе по проведению родительских собраний, в организации и проведении методической и консультативной помощи родителям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171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>
                <a:solidFill>
                  <a:srgbClr val="0070C0"/>
                </a:solidFill>
              </a:rPr>
              <a:t>Выявление</a:t>
            </a:r>
            <a:r>
              <a:rPr lang="ru-RU" sz="2600" dirty="0"/>
              <a:t> в ходе наблюдения поведенческих и личностных проблем обучающихся, связанных с особенностями их развития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/>
              <a:t>Осуществляет изучение личности обучающихся. Проводит </a:t>
            </a:r>
            <a:r>
              <a:rPr lang="ru-RU" dirty="0">
                <a:solidFill>
                  <a:srgbClr val="0070C0"/>
                </a:solidFill>
              </a:rPr>
              <a:t>наблюдения</a:t>
            </a:r>
            <a:r>
              <a:rPr lang="ru-RU" dirty="0"/>
              <a:t> </a:t>
            </a:r>
            <a:r>
              <a:rPr lang="ru-RU" dirty="0">
                <a:solidFill>
                  <a:srgbClr val="0070C0"/>
                </a:solidFill>
              </a:rPr>
              <a:t>(мониторинг) </a:t>
            </a:r>
            <a:r>
              <a:rPr lang="ru-RU" dirty="0"/>
              <a:t>за здоровьем, развитием и воспитанием обучающихся. На основе изучения индивидуальных особенностей планирует и проводит с обучающимися с ОВЗ коррекционно-развивающую работу</a:t>
            </a:r>
          </a:p>
        </p:txBody>
      </p:sp>
    </p:spTree>
    <p:extLst>
      <p:ext uri="{BB962C8B-B14F-4D97-AF65-F5344CB8AC3E}">
        <p14:creationId xmlns:p14="http://schemas.microsoft.com/office/powerpoint/2010/main" val="236533327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Применение инструментария и методов </a:t>
            </a:r>
            <a:r>
              <a:rPr lang="ru-RU" sz="2600" dirty="0">
                <a:solidFill>
                  <a:srgbClr val="0070C0"/>
                </a:solidFill>
              </a:rPr>
              <a:t>диагностики и оценки </a:t>
            </a:r>
            <a:r>
              <a:rPr lang="ru-RU" sz="2600" dirty="0"/>
              <a:t>показателей уровня и динамики </a:t>
            </a:r>
            <a:r>
              <a:rPr lang="ru-RU" sz="2600" dirty="0">
                <a:solidFill>
                  <a:srgbClr val="0070C0"/>
                </a:solidFill>
              </a:rPr>
              <a:t>развития</a:t>
            </a:r>
            <a:r>
              <a:rPr lang="ru-RU" sz="2600" dirty="0"/>
              <a:t> ребенка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/>
              <a:t>Осуществляет изучение личности обучающихся. Проводит </a:t>
            </a:r>
            <a:r>
              <a:rPr lang="ru-RU" dirty="0">
                <a:solidFill>
                  <a:srgbClr val="0070C0"/>
                </a:solidFill>
              </a:rPr>
              <a:t>наблюдения (мониторинг)</a:t>
            </a:r>
            <a:r>
              <a:rPr lang="ru-RU" dirty="0"/>
              <a:t> за здоровьем, </a:t>
            </a:r>
            <a:r>
              <a:rPr lang="ru-RU" dirty="0">
                <a:solidFill>
                  <a:srgbClr val="0070C0"/>
                </a:solidFill>
              </a:rPr>
              <a:t>развитием</a:t>
            </a:r>
            <a:r>
              <a:rPr lang="ru-RU" dirty="0"/>
              <a:t> и воспитанием обучающихся. На основе изучения индивидуальных особенностей планирует и проводит с обучающимися с ОВЗ коррекционно-развивающую работу</a:t>
            </a:r>
          </a:p>
        </p:txBody>
      </p:sp>
    </p:spTree>
    <p:extLst>
      <p:ext uri="{BB962C8B-B14F-4D97-AF65-F5344CB8AC3E}">
        <p14:creationId xmlns:p14="http://schemas.microsoft.com/office/powerpoint/2010/main" val="16261178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78941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160104"/>
            <a:ext cx="5157787" cy="4056477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/>
              <a:t>Освоение и применение психолого-</a:t>
            </a:r>
            <a:r>
              <a:rPr lang="ru-RU" dirty="0" err="1"/>
              <a:t>педагогич</a:t>
            </a:r>
            <a:r>
              <a:rPr lang="ru-RU" dirty="0"/>
              <a:t>. технологий (в том числе инклюзивных), необходимых для адресной работы с различными контингентами </a:t>
            </a:r>
            <a:r>
              <a:rPr lang="ru-RU" dirty="0">
                <a:solidFill>
                  <a:srgbClr val="FF0000"/>
                </a:solidFill>
              </a:rPr>
              <a:t>учащихся (?)</a:t>
            </a:r>
            <a:r>
              <a:rPr lang="ru-RU" dirty="0"/>
              <a:t>: одаренные дети, социально уязвимые дети, дети, попавшие в трудные жизненные ситуации, дети-мигранты, дети-сироты, дети с особыми образовательными потребностями (</a:t>
            </a:r>
            <a:r>
              <a:rPr lang="ru-RU" dirty="0" err="1"/>
              <a:t>аутисты</a:t>
            </a:r>
            <a:r>
              <a:rPr lang="ru-RU" dirty="0"/>
              <a:t>, дети с синдромом дефицита внимания и </a:t>
            </a:r>
            <a:r>
              <a:rPr lang="ru-RU" dirty="0" err="1"/>
              <a:t>гиперактивностью</a:t>
            </a:r>
            <a:r>
              <a:rPr lang="ru-RU" dirty="0"/>
              <a:t> и др.), дети с ОВЗ, дети с девиациями поведения, дети с зависимостью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78941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Непосредственно в приказе 761 нет.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Относится ли это трудовое действие к должностным обязанностям воспитателя?</a:t>
            </a:r>
          </a:p>
        </p:txBody>
      </p:sp>
    </p:spTree>
    <p:extLst>
      <p:ext uri="{BB962C8B-B14F-4D97-AF65-F5344CB8AC3E}">
        <p14:creationId xmlns:p14="http://schemas.microsoft.com/office/powerpoint/2010/main" val="159966786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Оказание </a:t>
            </a:r>
            <a:r>
              <a:rPr lang="ru-RU" sz="2600" dirty="0">
                <a:solidFill>
                  <a:srgbClr val="0070C0"/>
                </a:solidFill>
              </a:rPr>
              <a:t>адресной</a:t>
            </a:r>
            <a:r>
              <a:rPr lang="ru-RU" sz="2600" dirty="0"/>
              <a:t> помощи обучающимся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i="1" dirty="0"/>
              <a:t>Непонятно содержание трудового действия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Создает благоприятную микросреду и морально-психологический климат для </a:t>
            </a:r>
            <a:r>
              <a:rPr lang="ru-RU" sz="2600" dirty="0">
                <a:solidFill>
                  <a:srgbClr val="0070C0"/>
                </a:solidFill>
              </a:rPr>
              <a:t>каждого </a:t>
            </a:r>
            <a:r>
              <a:rPr lang="ru-RU" sz="2600" dirty="0"/>
              <a:t>обучающегося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784387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Взаимодействие с другими специалистами в рамках </a:t>
            </a:r>
            <a:r>
              <a:rPr lang="ru-RU" sz="2600" dirty="0">
                <a:solidFill>
                  <a:srgbClr val="0070C0"/>
                </a:solidFill>
              </a:rPr>
              <a:t>психолого-медико-педагогического консилиума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i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Работает в тесном контакте с </a:t>
            </a:r>
            <a:r>
              <a:rPr lang="ru-RU" sz="2600" dirty="0">
                <a:solidFill>
                  <a:srgbClr val="0070C0"/>
                </a:solidFill>
              </a:rPr>
              <a:t>педагогом-психологом, другими педагогическими работниками</a:t>
            </a:r>
            <a:r>
              <a:rPr lang="ru-RU" sz="26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На основе изучения рекомендаций педагога-психолога планирует и проводит с обучающимися с ОВЗ коррекционно-развивающую работу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337904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Разработка (совместно с другими специалистами) и реализация совместно с родителями (законными представителями) </a:t>
            </a:r>
            <a:r>
              <a:rPr lang="ru-RU" sz="2600" dirty="0">
                <a:solidFill>
                  <a:srgbClr val="0070C0"/>
                </a:solidFill>
              </a:rPr>
              <a:t>программ индивидуального</a:t>
            </a:r>
            <a:r>
              <a:rPr lang="ru-RU" sz="2600" dirty="0"/>
              <a:t> развития ребенка.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i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lvl="0"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На основе изучения индивидуальных особенностей, рекомендаций педагога-психолога планирует и проводит с обучающимися, воспитанниками с ограниченными возможностями здоровья коррекционно-развивающую работу (с группой или </a:t>
            </a:r>
            <a:r>
              <a:rPr lang="ru-RU" sz="2600" dirty="0">
                <a:solidFill>
                  <a:srgbClr val="0070C0"/>
                </a:solidFill>
              </a:rPr>
              <a:t>индивидуально</a:t>
            </a:r>
            <a:r>
              <a:rPr lang="ru-RU" sz="2600" dirty="0"/>
              <a:t>).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072879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Сравнение труд. действий и должн. обязанностей по должн. «Воспитатель»  </a:t>
            </a:r>
            <a:br>
              <a:rPr lang="ru-RU" sz="2400" dirty="0">
                <a:solidFill>
                  <a:srgbClr val="0070C0"/>
                </a:solidFill>
              </a:rPr>
            </a:br>
            <a:r>
              <a:rPr lang="ru-RU" sz="2200" dirty="0">
                <a:solidFill>
                  <a:srgbClr val="0070C0"/>
                </a:solidFill>
              </a:rPr>
              <a:t>(труд. действия – в рамках ТФ 3.1.1., 3.1.2. и 3.1.3)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Профессиональный стандарт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Освоение и адекватное применение специальных технологий и методов, позволяющих проводить </a:t>
            </a:r>
            <a:r>
              <a:rPr lang="ru-RU" sz="2600" dirty="0">
                <a:solidFill>
                  <a:srgbClr val="0070C0"/>
                </a:solidFill>
              </a:rPr>
              <a:t>коррекционно-развивающую работу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i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</a:rPr>
              <a:t>Квалифик. справочник 761н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На основе изучения индивидуальных особенностей, рекомендаций педагога-психолога планирует и проводит с обучающимися, воспитанниками с ограниченными возможностями здоровья </a:t>
            </a:r>
            <a:r>
              <a:rPr lang="ru-RU" sz="2600" dirty="0">
                <a:solidFill>
                  <a:srgbClr val="0070C0"/>
                </a:solidFill>
              </a:rPr>
              <a:t>коррекционно-развивающую работу </a:t>
            </a:r>
            <a:r>
              <a:rPr lang="ru-RU" sz="2600" dirty="0"/>
              <a:t>(с группой или индивидуально).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1386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9872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Перечень ПС, подлежащих применению в учреждении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 </a:t>
            </a:r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946303"/>
              </p:ext>
            </p:extLst>
          </p:nvPr>
        </p:nvGraphicFramePr>
        <p:xfrm>
          <a:off x="1089078" y="1652531"/>
          <a:ext cx="10086870" cy="2957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3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834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3724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Наименование ПС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Должности, профессии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5264">
                <a:tc>
                  <a:txBody>
                    <a:bodyPr/>
                    <a:lstStyle/>
                    <a:p>
                      <a:pPr algn="just"/>
                      <a:r>
                        <a:rPr lang="ru-RU" sz="2000" b="0" dirty="0">
                          <a:solidFill>
                            <a:schemeClr val="tx1"/>
                          </a:solidFill>
                        </a:rPr>
                        <a:t>Инструктор-методист</a:t>
                      </a:r>
                    </a:p>
                    <a:p>
                      <a:pPr algn="just"/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Инструктор по физ. культуре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Инструктор-методист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Ст. инструктор-методист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5264">
                <a:tc>
                  <a:txBody>
                    <a:bodyPr/>
                    <a:lstStyle/>
                    <a:p>
                      <a:pPr algn="just"/>
                      <a:r>
                        <a:rPr lang="ru-RU" sz="2000" b="0" dirty="0">
                          <a:solidFill>
                            <a:schemeClr val="tx1"/>
                          </a:solidFill>
                        </a:rPr>
                        <a:t>Тренер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Тренер-преподаватель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Ст. тренер-преподаватель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Тренер</a:t>
                      </a:r>
                    </a:p>
                    <a:p>
                      <a:pPr algn="l">
                        <a:lnSpc>
                          <a:spcPct val="90000"/>
                        </a:lnSpc>
                        <a:spcBef>
                          <a:spcPts val="600"/>
                        </a:spcBef>
                      </a:pPr>
                      <a:r>
                        <a:rPr lang="ru-RU" sz="2000" b="0" dirty="0"/>
                        <a:t>Старший тренер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541857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Сравнение требований к знаниям по должности «Воспитатель»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956241"/>
              </p:ext>
            </p:extLst>
          </p:nvPr>
        </p:nvGraphicFramePr>
        <p:xfrm>
          <a:off x="1078061" y="1354865"/>
          <a:ext cx="10108904" cy="5243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3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567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ПС «Педагог»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Необходимые</a:t>
                      </a:r>
                      <a:r>
                        <a:rPr lang="ru-RU" sz="2000" b="0" baseline="0" dirty="0">
                          <a:solidFill>
                            <a:schemeClr val="bg1"/>
                          </a:solidFill>
                        </a:rPr>
                        <a:t> знания по ТФ 3.2.1, 3.1.1, 3.1.2, 3.1.3</a:t>
                      </a:r>
                      <a:endParaRPr lang="ru-RU" sz="20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Квалификационный справочник 761н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Раздел «Должен знать»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3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Специфика дошкольного образования и особенностей организации работы с детьми раннего и дошкольного возраста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Педагогику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Детскую, возрастную и социальную психологию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Психологию отношений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Индивидуальные и возрастные особенности детей и подростков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Возрастную физиологию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Методы и формы мониторинга деятельности воспитанников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Педагогическую этику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/>
                        <a:t>Теорию и методику воспитательной работы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2756"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</a:pPr>
                      <a:r>
                        <a:rPr lang="ru-RU" sz="2000" b="0" i="0" u="none" strike="noStrike" baseline="0" dirty="0">
                          <a:latin typeface="+mn-lt"/>
                        </a:rPr>
                        <a:t>Основные психологические подходы: культурно-исторический, деятельностный и личностный; основы дошкольной педагогики, включая классические системы дошкольного воспитания</a:t>
                      </a:r>
                      <a:endParaRPr lang="ru-RU" sz="20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0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Общие закономерности развития ребенка в раннем и дошкольном возрасте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43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baseline="0" dirty="0">
                          <a:latin typeface="+mn-lt"/>
                        </a:rPr>
                        <a:t>Особенности становления и развития детских деятельностей в раннем и дошкольном возрасте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13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baseline="0" dirty="0">
                          <a:latin typeface="+mn-lt"/>
                        </a:rPr>
                        <a:t>Основы теории физического, познавательного и личностного развития детей раннего и дошкольного возраста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42892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Сравнение требований к знаниям по должности «Воспитатель»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15694"/>
              </p:ext>
            </p:extLst>
          </p:nvPr>
        </p:nvGraphicFramePr>
        <p:xfrm>
          <a:off x="1079653" y="1267506"/>
          <a:ext cx="10108904" cy="4227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3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080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ПС «Педагог»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Квалификационный справочник 761н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baseline="0" dirty="0">
                          <a:latin typeface="+mn-lt"/>
                        </a:rPr>
                        <a:t>Современные тенденции развития дошкольного образования</a:t>
                      </a:r>
                      <a:endParaRPr lang="ru-RU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Приоритетные направления развития образовательной системы РФ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98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Основы законодательства о правах ребенка, законы в сфере образования и федеральные государственные образовательные стандарты общего образования</a:t>
                      </a:r>
                      <a:endParaRPr lang="ru-RU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Законы и иные нормативные правовые акты, регламентирующие образовательную деятельность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2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0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Конвенция о правах ребенка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Конвенцию о правах ребенка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История, теория, закономерности и принципы построения и функционирования образовательных систем, роль и место образования в жизни личности и общества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Методы управления образовательными системами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78531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Сравнение требований к знаниям по должности «Воспитатель»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697240"/>
              </p:ext>
            </p:extLst>
          </p:nvPr>
        </p:nvGraphicFramePr>
        <p:xfrm>
          <a:off x="1078061" y="1266605"/>
          <a:ext cx="10108904" cy="4273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2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6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5071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ПС «Педагог»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Квалификационный справочник 761н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35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Прямой аналогии нет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Современные педагогические технологии продуктивного, дифференцированного, развивающего обучения, реализации компетентностного подхода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6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+mn-lt"/>
                        </a:rPr>
                        <a:t>Прямой аналогии нет</a:t>
                      </a:r>
                      <a:endParaRPr lang="ru-RU" sz="2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Гигиену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90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Защищать достоинство и интересы обучающихся, помогать детям, оказавшимся в конфликтной ситуации и/или неблагоприятных условиях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Методы убеждения, аргументации своей позиции, установления контактов с воспитанниками разного возраста, их родителями,</a:t>
                      </a:r>
                      <a:r>
                        <a:rPr lang="ru-RU" sz="2000" baseline="0" dirty="0">
                          <a:latin typeface="+mn-lt"/>
                        </a:rPr>
                        <a:t> </a:t>
                      </a:r>
                      <a:r>
                        <a:rPr lang="ru-RU" sz="2000" dirty="0">
                          <a:latin typeface="+mn-lt"/>
                        </a:rPr>
                        <a:t>коллегами по работе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Технологии диагностики причин конфликтных ситуаций, их профилактики и разрешения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45258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Сравнение требований к знаниям по должности «Воспитатель»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289613"/>
              </p:ext>
            </p:extLst>
          </p:nvPr>
        </p:nvGraphicFramePr>
        <p:xfrm>
          <a:off x="1078061" y="1266605"/>
          <a:ext cx="10108904" cy="355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2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6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5071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ПС «Педагог»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Квалификационный справочник 761н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030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Трудовое законодательство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Владеть ИКТ-компетентностями (умение)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Трудовое законодательство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Основы экологии, экономики, социологии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Основы работы с текстовыми редакторами, электронными таблицами, электронной почтой и браузерами, мультимедийным оборудованием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+mn-lt"/>
                        </a:rPr>
                        <a:t>Правила внутреннего трудового распорядка Правила по охране труда и пожарной безопасности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245913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Сравнение требований к образованию и опыту работы по должности «Воспитатель»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474703"/>
              </p:ext>
            </p:extLst>
          </p:nvPr>
        </p:nvGraphicFramePr>
        <p:xfrm>
          <a:off x="1079653" y="1690689"/>
          <a:ext cx="10108904" cy="4670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3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1499"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>
                          <a:solidFill>
                            <a:schemeClr val="bg1"/>
                          </a:solidFill>
                        </a:rPr>
                        <a:t>ПС «Педагог»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Квалификационный справочник 761н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37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latin typeface="+mn-lt"/>
                        </a:rPr>
                        <a:t>Высшее образование или среднее проф. образование в рамках укрупненных групп направлений подготовки высшего образования и специальностей среднего проф. образования «Образование и педагогические науки» либо высшее образование или среднее проф. образование и доп. проф. образование по направлению деятельности в образ. организации.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Требования к опыту практической работы не предъявляются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+mn-lt"/>
                        </a:rPr>
                        <a:t>Высшее проф. образование или среднее проф. образование по направлению подготовки «Образование и педагогика» без предъявления требований к стажу работы либо высшее проф. образование или среднее проф. образование и дополнительное проф.</a:t>
                      </a:r>
                      <a:r>
                        <a:rPr lang="ru-RU" sz="2200" baseline="0" dirty="0">
                          <a:latin typeface="+mn-lt"/>
                        </a:rPr>
                        <a:t> </a:t>
                      </a:r>
                      <a:r>
                        <a:rPr lang="ru-RU" sz="2200" dirty="0">
                          <a:latin typeface="+mn-lt"/>
                        </a:rPr>
                        <a:t>образование по направлению подготовки «Образование и педагогика» без предъявления требований к стажу работы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4946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Будут ли отменены ЕТКС и ЕКС?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dirty="0"/>
              <a:t>В </a:t>
            </a:r>
            <a:r>
              <a:rPr lang="ru-RU" sz="2600" dirty="0">
                <a:uFill>
                  <a:solidFill>
                    <a:schemeClr val="accent2"/>
                  </a:solidFill>
                </a:uFill>
              </a:rPr>
              <a:t>перспективе</a:t>
            </a:r>
            <a:r>
              <a:rPr lang="ru-RU" sz="2600" dirty="0"/>
              <a:t> </a:t>
            </a:r>
            <a:r>
              <a:rPr lang="ru-RU" sz="2600" dirty="0">
                <a:solidFill>
                  <a:srgbClr val="0070C0"/>
                </a:solidFill>
              </a:rPr>
              <a:t>планируется замена ЕТКС и ЕКС профессиональными стандартами</a:t>
            </a:r>
            <a:r>
              <a:rPr lang="ru-RU" sz="2600" dirty="0"/>
              <a:t>, а также отдельными отраслевыми требованиями к квалификации работников, утверждаемыми законодательными и иными нормативными правовыми актами, которые имеются уже и в настоящее время (например, в сфере транспорта и др.). </a:t>
            </a:r>
            <a:r>
              <a:rPr lang="ru-RU" sz="2600" dirty="0">
                <a:uFill>
                  <a:solidFill>
                    <a:schemeClr val="accent2"/>
                  </a:solidFill>
                </a:uFill>
              </a:rPr>
              <a:t>Но такая замена, по мнению Минтруда России, </a:t>
            </a:r>
            <a:r>
              <a:rPr lang="ru-RU" sz="26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будет происходить в течение достаточно длительного периода</a:t>
            </a:r>
            <a:r>
              <a:rPr lang="ru-RU" sz="2600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45230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Фед. закон от 29.12.2012 № 273-ФЗ «Об образовании в РФ»</a:t>
            </a:r>
            <a:br>
              <a:rPr lang="ru-RU" sz="2800" dirty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6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b="1" dirty="0"/>
              <a:t>Статья 46. </a:t>
            </a:r>
            <a:r>
              <a:rPr lang="ru-RU" sz="2600" dirty="0"/>
              <a:t>Право на занятие педагогической деятельностью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dirty="0"/>
              <a:t>1. Право на занятие педагогической деятельностью имеют лица, имеющие среднее профессиональное или высшее образование и отвечающие квалификационным требованиям, </a:t>
            </a:r>
            <a:r>
              <a:rPr lang="ru-RU" sz="2600" dirty="0">
                <a:solidFill>
                  <a:srgbClr val="0070C0"/>
                </a:solidFill>
              </a:rPr>
              <a:t>указанным в квалификационных справочниках, и (</a:t>
            </a:r>
            <a:r>
              <a:rPr lang="ru-RU" sz="2600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</a:rPr>
              <a:t>или</a:t>
            </a:r>
            <a:r>
              <a:rPr lang="ru-RU" sz="2600" dirty="0">
                <a:solidFill>
                  <a:srgbClr val="0070C0"/>
                </a:solidFill>
              </a:rPr>
              <a:t>) профессиональным стандартам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4160597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</a:rPr>
              <a:t>Направления применения профессиональных стандартов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600" dirty="0"/>
              <a:t>Формирование кадровой политики и управление персоналом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600" dirty="0"/>
              <a:t>Организация обучения работников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600" dirty="0"/>
              <a:t>Аттестация работников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600" dirty="0"/>
              <a:t>Заключение трудовых договоров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600" dirty="0"/>
              <a:t>Разработка должностных инструкций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2600" dirty="0"/>
              <a:t>Установление систем оплаты труда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2115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Перечень ПС, подлежащих применению в учреждении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 </a:t>
            </a:r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708"/>
              </p:ext>
            </p:extLst>
          </p:nvPr>
        </p:nvGraphicFramePr>
        <p:xfrm>
          <a:off x="1089078" y="1845230"/>
          <a:ext cx="10086870" cy="3995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2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4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278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Наименование ПС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Должности, профессии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72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b="0" dirty="0"/>
                        <a:t>Бухгалтер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Главный бухгалтер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Бухгалтер</a:t>
                      </a:r>
                      <a:endParaRPr lang="ru-RU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37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b="0" dirty="0"/>
                        <a:t>Специалист в сфере закупок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dirty="0"/>
                        <a:t>Специалист по закупкам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dirty="0"/>
                        <a:t>Контрактный управляющий</a:t>
                      </a: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89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/>
                        <a:t>Специалист по организационному и документационному обеспечению управления организацией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Секретарь-администратор Делопроизводитель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Секретарь руководителя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Помощник руководителя</a:t>
                      </a: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526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/>
                        <a:t>Специалист по управлению документацией организации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/>
                        <a:t>Документовед</a:t>
                      </a: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178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Перечень ПС, подлежащих применению в учреждении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 </a:t>
            </a:r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939567"/>
              </p:ext>
            </p:extLst>
          </p:nvPr>
        </p:nvGraphicFramePr>
        <p:xfrm>
          <a:off x="1089078" y="1845230"/>
          <a:ext cx="10086870" cy="3860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8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278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Наименование ПС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Должности, профессии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72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b="0" dirty="0"/>
                        <a:t>Специалист по управлению персоналом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 по кадровому делопроизводству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 по документационному обеспечению работы с персоналом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 по документационному обеспечению персонала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 по персоналу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Менеджер по персоналу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898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0070C0"/>
                </a:solidFill>
                <a:uFill>
                  <a:solidFill>
                    <a:schemeClr val="accent2"/>
                  </a:solidFill>
                </a:uFill>
              </a:rPr>
              <a:t>Перечень ПС, подлежащих применению в учреждении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 </a:t>
            </a:r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789296"/>
              </p:ext>
            </p:extLst>
          </p:nvPr>
        </p:nvGraphicFramePr>
        <p:xfrm>
          <a:off x="1089078" y="1845230"/>
          <a:ext cx="10086870" cy="3820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7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97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278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>
                          <a:solidFill>
                            <a:schemeClr val="bg1"/>
                          </a:solidFill>
                        </a:rPr>
                        <a:t>Наименование ПС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Должности, профессии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7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 административно-хозяйственной деятельности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Руководитель административно-хозяйственного подразделения</a:t>
                      </a:r>
                    </a:p>
                    <a:p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Начальник административно-хозяйственного подразделения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 по административно-хозяйственному обеспечению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72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b="0" dirty="0"/>
                        <a:t>Специалист в области охраны труда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Специалист по охране труда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37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b="0" dirty="0"/>
                        <a:t>Специалист по противопожарной профилактике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2000" dirty="0"/>
                        <a:t>Специалист по противопожарной профилактике</a:t>
                      </a: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9397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7876</TotalTime>
  <Words>4116</Words>
  <Application>Microsoft Macintosh PowerPoint</Application>
  <PresentationFormat>Широкоэкранный</PresentationFormat>
  <Paragraphs>573</Paragraphs>
  <Slides>67</Slides>
  <Notes>31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67</vt:i4>
      </vt:variant>
    </vt:vector>
  </HeadingPairs>
  <TitlesOfParts>
    <vt:vector size="75" baseType="lpstr">
      <vt:lpstr>Arial</vt:lpstr>
      <vt:lpstr>Calibri</vt:lpstr>
      <vt:lpstr>Calibri Light</vt:lpstr>
      <vt:lpstr>Symbol</vt:lpstr>
      <vt:lpstr>Tahoma</vt:lpstr>
      <vt:lpstr>Times New Roman</vt:lpstr>
      <vt:lpstr>Wingdings</vt:lpstr>
      <vt:lpstr>Тема Office</vt:lpstr>
      <vt:lpstr>Профессиональные стандарты: понятие, структура, содержание</vt:lpstr>
      <vt:lpstr>Что такое профессиональный стандарт?</vt:lpstr>
      <vt:lpstr>Почему возникла необходимость разработки ПС?</vt:lpstr>
      <vt:lpstr>Перечень ПС, подлежащих применению в учреждении</vt:lpstr>
      <vt:lpstr>Перечень ПС, подлежащих применению в учреждении</vt:lpstr>
      <vt:lpstr>Перечень ПС, подлежащих применению в учреждении</vt:lpstr>
      <vt:lpstr>Перечень ПС, подлежащих применению в учреждении</vt:lpstr>
      <vt:lpstr>Перечень ПС, подлежащих применению в учреждении</vt:lpstr>
      <vt:lpstr>Перечень ПС, подлежащих применению в учреждении</vt:lpstr>
      <vt:lpstr>Перечень ПС, подлежащих применению в учреждении</vt:lpstr>
      <vt:lpstr>К какому времени необходимо завершить реализацию мероприятий по организации применения ПС?</vt:lpstr>
      <vt:lpstr>Контроль за применением профессиональных стандартов</vt:lpstr>
      <vt:lpstr>Вид профессиональной деятельности</vt:lpstr>
      <vt:lpstr>Вид профессиональной деятельности</vt:lpstr>
      <vt:lpstr>Вид профессиональной деятельности</vt:lpstr>
      <vt:lpstr>Структура ПС</vt:lpstr>
      <vt:lpstr>Структура ПС (на примере ПС «Педагог») </vt:lpstr>
      <vt:lpstr>Структура ПС (на примере ПС «Педагог») </vt:lpstr>
      <vt:lpstr>Структура ПС (на примере ПС «Педагог») </vt:lpstr>
      <vt:lpstr>Обобщенная трудовая функция (должность)</vt:lpstr>
      <vt:lpstr>Трудовые функции и трудовые действия</vt:lpstr>
      <vt:lpstr>Приказ Минтруда России от 29.04.2013 N 170н "Об утверждении методических рекомендаций по разработке профессионального стандарта"</vt:lpstr>
      <vt:lpstr>Пример из ПС «Педагог»</vt:lpstr>
      <vt:lpstr>Пример из ПС «Педагог»</vt:lpstr>
      <vt:lpstr>Структура ПС (на примере ПС «Педагог»)</vt:lpstr>
      <vt:lpstr>Структура ПС (на примере ПС «Педагог»)</vt:lpstr>
      <vt:lpstr>Структура ПС (на примере ПС «Педагог»)</vt:lpstr>
      <vt:lpstr>Структура ПС (итоговая схема)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3.2.1. «Пед. деят-ть по реализации программ дошк. обр.)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труд. действий и должн. обязанностей по должн. «Воспитатель»   (труд. действия – в рамках ТФ 3.1.1., 3.1.2. и 3.1.3)</vt:lpstr>
      <vt:lpstr>Сравнение требований к знаниям по должности «Воспитатель»</vt:lpstr>
      <vt:lpstr>Сравнение требований к знаниям по должности «Воспитатель»</vt:lpstr>
      <vt:lpstr>Сравнение требований к знаниям по должности «Воспитатель»</vt:lpstr>
      <vt:lpstr>Сравнение требований к знаниям по должности «Воспитатель»</vt:lpstr>
      <vt:lpstr>Сравнение требований к образованию и опыту работы по должности «Воспитатель»</vt:lpstr>
      <vt:lpstr>Будут ли отменены ЕТКС и ЕКС?</vt:lpstr>
      <vt:lpstr>Фед. закон от 29.12.2012 № 273-ФЗ «Об образовании в РФ» </vt:lpstr>
      <vt:lpstr>Направления применения профессиональных стандартов </vt:lpstr>
    </vt:vector>
  </TitlesOfParts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ПРАВОВОЙ МЕНЕДЖМЕНТ ОБРАЗОВАТЕЛЬНОГО УЧРЕЖДЕНИЯ: ОПЛАТА ТРУДА И ЭФФЕКТИВНЫЙ КОНТРАКТ</dc:title>
  <dc:creator>AfanasyevKV</dc:creator>
  <cp:lastModifiedBy>Konstantin Afanasyev</cp:lastModifiedBy>
  <cp:revision>710</cp:revision>
  <dcterms:created xsi:type="dcterms:W3CDTF">2015-01-17T19:33:26Z</dcterms:created>
  <dcterms:modified xsi:type="dcterms:W3CDTF">2018-06-26T06:42:55Z</dcterms:modified>
</cp:coreProperties>
</file>